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61" r:id="rId6"/>
    <p:sldId id="295" r:id="rId7"/>
    <p:sldId id="272" r:id="rId8"/>
    <p:sldId id="291" r:id="rId9"/>
    <p:sldId id="299" r:id="rId10"/>
    <p:sldId id="288" r:id="rId11"/>
    <p:sldId id="271" r:id="rId12"/>
    <p:sldId id="270" r:id="rId13"/>
    <p:sldId id="287" r:id="rId14"/>
    <p:sldId id="298" r:id="rId15"/>
    <p:sldId id="293" r:id="rId16"/>
    <p:sldId id="297" r:id="rId17"/>
    <p:sldId id="292" r:id="rId18"/>
    <p:sldId id="296" r:id="rId19"/>
    <p:sldId id="279" r:id="rId20"/>
    <p:sldId id="289" r:id="rId21"/>
    <p:sldId id="286" r:id="rId22"/>
    <p:sldId id="294" r:id="rId23"/>
    <p:sldId id="260" r:id="rId24"/>
    <p:sldId id="285" r:id="rId25"/>
  </p:sldIdLst>
  <p:sldSz cx="9144000" cy="5143500" type="screen16x9"/>
  <p:notesSz cx="6858000" cy="9144000"/>
  <p:embeddedFontLst>
    <p:embeddedFont>
      <p:font typeface="Renogare" pitchFamily="50"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1800">
          <p15:clr>
            <a:srgbClr val="A4A3A4"/>
          </p15:clr>
        </p15:guide>
        <p15:guide id="3" orient="horz" pos="3106">
          <p15:clr>
            <a:srgbClr val="9AA0A6"/>
          </p15:clr>
        </p15:guide>
        <p15:guide id="4" orient="horz" pos="1354">
          <p15:clr>
            <a:srgbClr val="9AA0A6"/>
          </p15:clr>
        </p15:guide>
        <p15:guide id="5" pos="36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6BEDCA-9858-44D1-9D3F-FBEF56A2A930}">
  <a:tblStyle styleId="{606BEDCA-9858-44D1-9D3F-FBEF56A2A9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969" autoAdjust="0"/>
  </p:normalViewPr>
  <p:slideViewPr>
    <p:cSldViewPr snapToGrid="0">
      <p:cViewPr varScale="1">
        <p:scale>
          <a:sx n="103" d="100"/>
          <a:sy n="103" d="100"/>
        </p:scale>
        <p:origin x="691" y="58"/>
      </p:cViewPr>
      <p:guideLst>
        <p:guide orient="horz" pos="1620"/>
        <p:guide pos="1800"/>
        <p:guide orient="horz" pos="3106"/>
        <p:guide orient="horz" pos="1354"/>
        <p:guide pos="3672"/>
      </p:guideLst>
    </p:cSldViewPr>
  </p:slideViewPr>
  <p:notesTextViewPr>
    <p:cViewPr>
      <p:scale>
        <a:sx n="1" d="1"/>
        <a:sy n="1" d="1"/>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lei Papoiu" userId="594a2883-c65e-40c6-b6de-d23dd5b5697a" providerId="ADAL" clId="{B9025237-3AA1-48C1-9DDD-DD9416C066C6}"/>
    <pc:docChg chg="undo redo modSld">
      <pc:chgData name="Lorelei Papoiu" userId="594a2883-c65e-40c6-b6de-d23dd5b5697a" providerId="ADAL" clId="{B9025237-3AA1-48C1-9DDD-DD9416C066C6}" dt="2020-09-14T18:50:13.293" v="76" actId="255"/>
      <pc:docMkLst>
        <pc:docMk/>
      </pc:docMkLst>
      <pc:sldChg chg="modSp">
        <pc:chgData name="Lorelei Papoiu" userId="594a2883-c65e-40c6-b6de-d23dd5b5697a" providerId="ADAL" clId="{B9025237-3AA1-48C1-9DDD-DD9416C066C6}" dt="2020-09-14T18:50:03.277" v="62" actId="1076"/>
        <pc:sldMkLst>
          <pc:docMk/>
          <pc:sldMk cId="0" sldId="260"/>
        </pc:sldMkLst>
        <pc:picChg chg="mod">
          <ac:chgData name="Lorelei Papoiu" userId="594a2883-c65e-40c6-b6de-d23dd5b5697a" providerId="ADAL" clId="{B9025237-3AA1-48C1-9DDD-DD9416C066C6}" dt="2020-09-14T18:50:03.277" v="62" actId="1076"/>
          <ac:picMkLst>
            <pc:docMk/>
            <pc:sldMk cId="0" sldId="260"/>
            <ac:picMk id="5" creationId="{501A8E83-65B5-9443-8C86-2B937C6D862F}"/>
          </ac:picMkLst>
        </pc:picChg>
      </pc:sldChg>
      <pc:sldChg chg="modSp">
        <pc:chgData name="Lorelei Papoiu" userId="594a2883-c65e-40c6-b6de-d23dd5b5697a" providerId="ADAL" clId="{B9025237-3AA1-48C1-9DDD-DD9416C066C6}" dt="2020-09-14T18:43:08.437" v="1" actId="255"/>
        <pc:sldMkLst>
          <pc:docMk/>
          <pc:sldMk cId="0" sldId="261"/>
        </pc:sldMkLst>
        <pc:spChg chg="mod">
          <ac:chgData name="Lorelei Papoiu" userId="594a2883-c65e-40c6-b6de-d23dd5b5697a" providerId="ADAL" clId="{B9025237-3AA1-48C1-9DDD-DD9416C066C6}" dt="2020-09-14T18:43:08.437" v="1" actId="255"/>
          <ac:spMkLst>
            <pc:docMk/>
            <pc:sldMk cId="0" sldId="261"/>
            <ac:spMk id="84" creationId="{00000000-0000-0000-0000-000000000000}"/>
          </ac:spMkLst>
        </pc:spChg>
      </pc:sldChg>
      <pc:sldChg chg="modSp">
        <pc:chgData name="Lorelei Papoiu" userId="594a2883-c65e-40c6-b6de-d23dd5b5697a" providerId="ADAL" clId="{B9025237-3AA1-48C1-9DDD-DD9416C066C6}" dt="2020-09-14T18:50:12.568" v="75" actId="2711"/>
        <pc:sldMkLst>
          <pc:docMk/>
          <pc:sldMk cId="0" sldId="270"/>
        </pc:sldMkLst>
        <pc:spChg chg="mod">
          <ac:chgData name="Lorelei Papoiu" userId="594a2883-c65e-40c6-b6de-d23dd5b5697a" providerId="ADAL" clId="{B9025237-3AA1-48C1-9DDD-DD9416C066C6}" dt="2020-09-14T18:50:12.568" v="75" actId="2711"/>
          <ac:spMkLst>
            <pc:docMk/>
            <pc:sldMk cId="0" sldId="270"/>
            <ac:spMk id="171" creationId="{00000000-0000-0000-0000-000000000000}"/>
          </ac:spMkLst>
        </pc:spChg>
        <pc:spChg chg="mod">
          <ac:chgData name="Lorelei Papoiu" userId="594a2883-c65e-40c6-b6de-d23dd5b5697a" providerId="ADAL" clId="{B9025237-3AA1-48C1-9DDD-DD9416C066C6}" dt="2020-09-14T18:50:11.602" v="74" actId="2711"/>
          <ac:spMkLst>
            <pc:docMk/>
            <pc:sldMk cId="0" sldId="270"/>
            <ac:spMk id="172" creationId="{00000000-0000-0000-0000-000000000000}"/>
          </ac:spMkLst>
        </pc:spChg>
        <pc:spChg chg="mod">
          <ac:chgData name="Lorelei Papoiu" userId="594a2883-c65e-40c6-b6de-d23dd5b5697a" providerId="ADAL" clId="{B9025237-3AA1-48C1-9DDD-DD9416C066C6}" dt="2020-09-14T18:50:10.681" v="72" actId="2711"/>
          <ac:spMkLst>
            <pc:docMk/>
            <pc:sldMk cId="0" sldId="270"/>
            <ac:spMk id="174" creationId="{00000000-0000-0000-0000-000000000000}"/>
          </ac:spMkLst>
        </pc:spChg>
        <pc:spChg chg="mod">
          <ac:chgData name="Lorelei Papoiu" userId="594a2883-c65e-40c6-b6de-d23dd5b5697a" providerId="ADAL" clId="{B9025237-3AA1-48C1-9DDD-DD9416C066C6}" dt="2020-09-14T18:50:10.316" v="71" actId="2711"/>
          <ac:spMkLst>
            <pc:docMk/>
            <pc:sldMk cId="0" sldId="270"/>
            <ac:spMk id="177" creationId="{00000000-0000-0000-0000-000000000000}"/>
          </ac:spMkLst>
        </pc:spChg>
        <pc:spChg chg="mod">
          <ac:chgData name="Lorelei Papoiu" userId="594a2883-c65e-40c6-b6de-d23dd5b5697a" providerId="ADAL" clId="{B9025237-3AA1-48C1-9DDD-DD9416C066C6}" dt="2020-09-14T18:50:07.745" v="68" actId="2711"/>
          <ac:spMkLst>
            <pc:docMk/>
            <pc:sldMk cId="0" sldId="270"/>
            <ac:spMk id="178" creationId="{00000000-0000-0000-0000-000000000000}"/>
          </ac:spMkLst>
        </pc:spChg>
      </pc:sldChg>
      <pc:sldChg chg="modSp">
        <pc:chgData name="Lorelei Papoiu" userId="594a2883-c65e-40c6-b6de-d23dd5b5697a" providerId="ADAL" clId="{B9025237-3AA1-48C1-9DDD-DD9416C066C6}" dt="2020-09-14T18:46:15.452" v="39" actId="255"/>
        <pc:sldMkLst>
          <pc:docMk/>
          <pc:sldMk cId="0" sldId="271"/>
        </pc:sldMkLst>
        <pc:spChg chg="mod">
          <ac:chgData name="Lorelei Papoiu" userId="594a2883-c65e-40c6-b6de-d23dd5b5697a" providerId="ADAL" clId="{B9025237-3AA1-48C1-9DDD-DD9416C066C6}" dt="2020-09-14T18:46:15.452" v="39" actId="255"/>
          <ac:spMkLst>
            <pc:docMk/>
            <pc:sldMk cId="0" sldId="271"/>
            <ac:spMk id="2" creationId="{B07D44B2-B030-4144-A93E-646953412B74}"/>
          </ac:spMkLst>
        </pc:spChg>
      </pc:sldChg>
      <pc:sldChg chg="modSp">
        <pc:chgData name="Lorelei Papoiu" userId="594a2883-c65e-40c6-b6de-d23dd5b5697a" providerId="ADAL" clId="{B9025237-3AA1-48C1-9DDD-DD9416C066C6}" dt="2020-09-14T18:44:26.173" v="19" actId="255"/>
        <pc:sldMkLst>
          <pc:docMk/>
          <pc:sldMk cId="0" sldId="272"/>
        </pc:sldMkLst>
        <pc:spChg chg="mod">
          <ac:chgData name="Lorelei Papoiu" userId="594a2883-c65e-40c6-b6de-d23dd5b5697a" providerId="ADAL" clId="{B9025237-3AA1-48C1-9DDD-DD9416C066C6}" dt="2020-09-14T18:44:04.539" v="15" actId="255"/>
          <ac:spMkLst>
            <pc:docMk/>
            <pc:sldMk cId="0" sldId="272"/>
            <ac:spMk id="190" creationId="{00000000-0000-0000-0000-000000000000}"/>
          </ac:spMkLst>
        </pc:spChg>
        <pc:spChg chg="mod">
          <ac:chgData name="Lorelei Papoiu" userId="594a2883-c65e-40c6-b6de-d23dd5b5697a" providerId="ADAL" clId="{B9025237-3AA1-48C1-9DDD-DD9416C066C6}" dt="2020-09-14T18:44:16.327" v="17" actId="255"/>
          <ac:spMkLst>
            <pc:docMk/>
            <pc:sldMk cId="0" sldId="272"/>
            <ac:spMk id="191" creationId="{00000000-0000-0000-0000-000000000000}"/>
          </ac:spMkLst>
        </pc:spChg>
        <pc:spChg chg="mod">
          <ac:chgData name="Lorelei Papoiu" userId="594a2883-c65e-40c6-b6de-d23dd5b5697a" providerId="ADAL" clId="{B9025237-3AA1-48C1-9DDD-DD9416C066C6}" dt="2020-09-14T18:44:26.173" v="19" actId="255"/>
          <ac:spMkLst>
            <pc:docMk/>
            <pc:sldMk cId="0" sldId="272"/>
            <ac:spMk id="192" creationId="{00000000-0000-0000-0000-000000000000}"/>
          </ac:spMkLst>
        </pc:spChg>
      </pc:sldChg>
      <pc:sldChg chg="modSp">
        <pc:chgData name="Lorelei Papoiu" userId="594a2883-c65e-40c6-b6de-d23dd5b5697a" providerId="ADAL" clId="{B9025237-3AA1-48C1-9DDD-DD9416C066C6}" dt="2020-09-14T18:50:07.322" v="67" actId="2711"/>
        <pc:sldMkLst>
          <pc:docMk/>
          <pc:sldMk cId="3720899809" sldId="287"/>
        </pc:sldMkLst>
        <pc:spChg chg="mod">
          <ac:chgData name="Lorelei Papoiu" userId="594a2883-c65e-40c6-b6de-d23dd5b5697a" providerId="ADAL" clId="{B9025237-3AA1-48C1-9DDD-DD9416C066C6}" dt="2020-09-14T18:50:07.322" v="67" actId="2711"/>
          <ac:spMkLst>
            <pc:docMk/>
            <pc:sldMk cId="3720899809" sldId="287"/>
            <ac:spMk id="190" creationId="{00000000-0000-0000-0000-000000000000}"/>
          </ac:spMkLst>
        </pc:spChg>
        <pc:spChg chg="mod">
          <ac:chgData name="Lorelei Papoiu" userId="594a2883-c65e-40c6-b6de-d23dd5b5697a" providerId="ADAL" clId="{B9025237-3AA1-48C1-9DDD-DD9416C066C6}" dt="2020-09-14T18:48:21.471" v="55" actId="2711"/>
          <ac:spMkLst>
            <pc:docMk/>
            <pc:sldMk cId="3720899809" sldId="287"/>
            <ac:spMk id="191" creationId="{00000000-0000-0000-0000-000000000000}"/>
          </ac:spMkLst>
        </pc:spChg>
        <pc:spChg chg="mod">
          <ac:chgData name="Lorelei Papoiu" userId="594a2883-c65e-40c6-b6de-d23dd5b5697a" providerId="ADAL" clId="{B9025237-3AA1-48C1-9DDD-DD9416C066C6}" dt="2020-09-14T18:48:29.056" v="56" actId="2711"/>
          <ac:spMkLst>
            <pc:docMk/>
            <pc:sldMk cId="3720899809" sldId="287"/>
            <ac:spMk id="192" creationId="{00000000-0000-0000-0000-000000000000}"/>
          </ac:spMkLst>
        </pc:spChg>
      </pc:sldChg>
      <pc:sldChg chg="modSp">
        <pc:chgData name="Lorelei Papoiu" userId="594a2883-c65e-40c6-b6de-d23dd5b5697a" providerId="ADAL" clId="{B9025237-3AA1-48C1-9DDD-DD9416C066C6}" dt="2020-09-14T18:46:01.773" v="37" actId="255"/>
        <pc:sldMkLst>
          <pc:docMk/>
          <pc:sldMk cId="230054154" sldId="288"/>
        </pc:sldMkLst>
        <pc:spChg chg="mod">
          <ac:chgData name="Lorelei Papoiu" userId="594a2883-c65e-40c6-b6de-d23dd5b5697a" providerId="ADAL" clId="{B9025237-3AA1-48C1-9DDD-DD9416C066C6}" dt="2020-09-14T18:45:52.960" v="35" actId="2711"/>
          <ac:spMkLst>
            <pc:docMk/>
            <pc:sldMk cId="230054154" sldId="288"/>
            <ac:spMk id="84" creationId="{00000000-0000-0000-0000-000000000000}"/>
          </ac:spMkLst>
        </pc:spChg>
        <pc:spChg chg="mod">
          <ac:chgData name="Lorelei Papoiu" userId="594a2883-c65e-40c6-b6de-d23dd5b5697a" providerId="ADAL" clId="{B9025237-3AA1-48C1-9DDD-DD9416C066C6}" dt="2020-09-14T18:46:01.773" v="37" actId="255"/>
          <ac:spMkLst>
            <pc:docMk/>
            <pc:sldMk cId="230054154" sldId="288"/>
            <ac:spMk id="85" creationId="{00000000-0000-0000-0000-000000000000}"/>
          </ac:spMkLst>
        </pc:spChg>
      </pc:sldChg>
      <pc:sldChg chg="modSp">
        <pc:chgData name="Lorelei Papoiu" userId="594a2883-c65e-40c6-b6de-d23dd5b5697a" providerId="ADAL" clId="{B9025237-3AA1-48C1-9DDD-DD9416C066C6}" dt="2020-09-14T18:44:58.905" v="27" actId="255"/>
        <pc:sldMkLst>
          <pc:docMk/>
          <pc:sldMk cId="417420367" sldId="291"/>
        </pc:sldMkLst>
        <pc:spChg chg="mod">
          <ac:chgData name="Lorelei Papoiu" userId="594a2883-c65e-40c6-b6de-d23dd5b5697a" providerId="ADAL" clId="{B9025237-3AA1-48C1-9DDD-DD9416C066C6}" dt="2020-09-14T18:44:58.905" v="27" actId="255"/>
          <ac:spMkLst>
            <pc:docMk/>
            <pc:sldMk cId="417420367" sldId="291"/>
            <ac:spMk id="3" creationId="{A267C41E-A96E-9F48-BD00-43E2993B9835}"/>
          </ac:spMkLst>
        </pc:spChg>
        <pc:spChg chg="mod">
          <ac:chgData name="Lorelei Papoiu" userId="594a2883-c65e-40c6-b6de-d23dd5b5697a" providerId="ADAL" clId="{B9025237-3AA1-48C1-9DDD-DD9416C066C6}" dt="2020-09-14T18:44:42.003" v="23" actId="255"/>
          <ac:spMkLst>
            <pc:docMk/>
            <pc:sldMk cId="417420367" sldId="291"/>
            <ac:spMk id="84" creationId="{00000000-0000-0000-0000-000000000000}"/>
          </ac:spMkLst>
        </pc:spChg>
        <pc:spChg chg="mod">
          <ac:chgData name="Lorelei Papoiu" userId="594a2883-c65e-40c6-b6de-d23dd5b5697a" providerId="ADAL" clId="{B9025237-3AA1-48C1-9DDD-DD9416C066C6}" dt="2020-09-14T18:44:49.013" v="25" actId="255"/>
          <ac:spMkLst>
            <pc:docMk/>
            <pc:sldMk cId="417420367" sldId="291"/>
            <ac:spMk id="85" creationId="{00000000-0000-0000-0000-000000000000}"/>
          </ac:spMkLst>
        </pc:spChg>
      </pc:sldChg>
      <pc:sldChg chg="modSp">
        <pc:chgData name="Lorelei Papoiu" userId="594a2883-c65e-40c6-b6de-d23dd5b5697a" providerId="ADAL" clId="{B9025237-3AA1-48C1-9DDD-DD9416C066C6}" dt="2020-09-14T18:43:55.437" v="13" actId="2711"/>
        <pc:sldMkLst>
          <pc:docMk/>
          <pc:sldMk cId="3928333089" sldId="295"/>
        </pc:sldMkLst>
        <pc:spChg chg="mod">
          <ac:chgData name="Lorelei Papoiu" userId="594a2883-c65e-40c6-b6de-d23dd5b5697a" providerId="ADAL" clId="{B9025237-3AA1-48C1-9DDD-DD9416C066C6}" dt="2020-09-14T18:43:55.437" v="13" actId="2711"/>
          <ac:spMkLst>
            <pc:docMk/>
            <pc:sldMk cId="3928333089" sldId="295"/>
            <ac:spMk id="2" creationId="{EE0167C5-B3FD-504A-A6C3-10550C5AF3EB}"/>
          </ac:spMkLst>
        </pc:spChg>
        <pc:spChg chg="mod">
          <ac:chgData name="Lorelei Papoiu" userId="594a2883-c65e-40c6-b6de-d23dd5b5697a" providerId="ADAL" clId="{B9025237-3AA1-48C1-9DDD-DD9416C066C6}" dt="2020-09-14T18:43:32.806" v="5" actId="255"/>
          <ac:spMkLst>
            <pc:docMk/>
            <pc:sldMk cId="3928333089" sldId="295"/>
            <ac:spMk id="84" creationId="{00000000-0000-0000-0000-000000000000}"/>
          </ac:spMkLst>
        </pc:spChg>
        <pc:spChg chg="mod">
          <ac:chgData name="Lorelei Papoiu" userId="594a2883-c65e-40c6-b6de-d23dd5b5697a" providerId="ADAL" clId="{B9025237-3AA1-48C1-9DDD-DD9416C066C6}" dt="2020-09-14T18:43:42.665" v="8" actId="255"/>
          <ac:spMkLst>
            <pc:docMk/>
            <pc:sldMk cId="3928333089" sldId="295"/>
            <ac:spMk id="85" creationId="{00000000-0000-0000-0000-000000000000}"/>
          </ac:spMkLst>
        </pc:spChg>
      </pc:sldChg>
      <pc:sldChg chg="modSp">
        <pc:chgData name="Lorelei Papoiu" userId="594a2883-c65e-40c6-b6de-d23dd5b5697a" providerId="ADAL" clId="{B9025237-3AA1-48C1-9DDD-DD9416C066C6}" dt="2020-09-14T18:50:05.414" v="64" actId="2711"/>
        <pc:sldMkLst>
          <pc:docMk/>
          <pc:sldMk cId="3018721320" sldId="298"/>
        </pc:sldMkLst>
        <pc:spChg chg="mod">
          <ac:chgData name="Lorelei Papoiu" userId="594a2883-c65e-40c6-b6de-d23dd5b5697a" providerId="ADAL" clId="{B9025237-3AA1-48C1-9DDD-DD9416C066C6}" dt="2020-09-14T18:50:05.414" v="64" actId="2711"/>
          <ac:spMkLst>
            <pc:docMk/>
            <pc:sldMk cId="3018721320" sldId="298"/>
            <ac:spMk id="190" creationId="{00000000-0000-0000-0000-000000000000}"/>
          </ac:spMkLst>
        </pc:spChg>
        <pc:spChg chg="mod">
          <ac:chgData name="Lorelei Papoiu" userId="594a2883-c65e-40c6-b6de-d23dd5b5697a" providerId="ADAL" clId="{B9025237-3AA1-48C1-9DDD-DD9416C066C6}" dt="2020-09-14T18:48:42.485" v="58" actId="2711"/>
          <ac:spMkLst>
            <pc:docMk/>
            <pc:sldMk cId="3018721320" sldId="298"/>
            <ac:spMk id="191" creationId="{00000000-0000-0000-0000-000000000000}"/>
          </ac:spMkLst>
        </pc:spChg>
      </pc:sldChg>
      <pc:sldChg chg="modSp">
        <pc:chgData name="Lorelei Papoiu" userId="594a2883-c65e-40c6-b6de-d23dd5b5697a" providerId="ADAL" clId="{B9025237-3AA1-48C1-9DDD-DD9416C066C6}" dt="2020-09-14T18:45:43.138" v="34" actId="255"/>
        <pc:sldMkLst>
          <pc:docMk/>
          <pc:sldMk cId="4179292320" sldId="299"/>
        </pc:sldMkLst>
        <pc:spChg chg="mod">
          <ac:chgData name="Lorelei Papoiu" userId="594a2883-c65e-40c6-b6de-d23dd5b5697a" providerId="ADAL" clId="{B9025237-3AA1-48C1-9DDD-DD9416C066C6}" dt="2020-09-14T18:45:43.138" v="34" actId="255"/>
          <ac:spMkLst>
            <pc:docMk/>
            <pc:sldMk cId="4179292320" sldId="299"/>
            <ac:spMk id="2" creationId="{EE0167C5-B3FD-504A-A6C3-10550C5AF3EB}"/>
          </ac:spMkLst>
        </pc:spChg>
        <pc:spChg chg="mod">
          <ac:chgData name="Lorelei Papoiu" userId="594a2883-c65e-40c6-b6de-d23dd5b5697a" providerId="ADAL" clId="{B9025237-3AA1-48C1-9DDD-DD9416C066C6}" dt="2020-09-14T18:45:08.962" v="28" actId="2711"/>
          <ac:spMkLst>
            <pc:docMk/>
            <pc:sldMk cId="4179292320" sldId="299"/>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enogare" pitchFamily="2" charset="0"/>
        <a:ea typeface="Renogare"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ec98bc4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ec98bc4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566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362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153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359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991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0825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10073f5e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10073f5e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1165f4f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1165f4f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465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1165f4f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1165f4f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1165f4f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1165f4f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568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c98bc4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c98bc4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ecd1ca2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ecd1ca2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ecd1ca2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ecd1ca2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c98bc4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c98bc4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660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f0913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f0913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c98bc4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c98bc4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912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c98bc4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c98bc4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151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c98bc4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c98bc4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57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102a8944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102a8944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ec98bc46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ec98bc46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0" i="0">
                <a:latin typeface="Renogare"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b="0" i="0">
                <a:latin typeface="Renogare"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b="0" i="0">
                <a:latin typeface="Renogare" pitchFamily="2"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b="0" i="0">
                <a:latin typeface="Renogare" pitchFamily="2"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b="0" i="0">
                <a:latin typeface="Renogare" pitchFamily="2"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Renogare"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b="0" i="0">
                <a:latin typeface="Renogare" pitchFamily="2"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5" name="Google Shape;87;p18">
            <a:extLst>
              <a:ext uri="{FF2B5EF4-FFF2-40B4-BE49-F238E27FC236}">
                <a16:creationId xmlns:a16="http://schemas.microsoft.com/office/drawing/2014/main" id="{88B67A4A-ADC8-514B-AAA0-212DAA8347C0}"/>
              </a:ext>
            </a:extLst>
          </p:cNvPr>
          <p:cNvSpPr txBox="1"/>
          <p:nvPr userDrawn="1"/>
        </p:nvSpPr>
        <p:spPr>
          <a:xfrm rot="-5400000">
            <a:off x="-1654089" y="3099111"/>
            <a:ext cx="3669678"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chemeClr val="accent5"/>
                </a:solidFill>
                <a:latin typeface="Renogare" pitchFamily="2" charset="0"/>
                <a:ea typeface="Raleway"/>
                <a:cs typeface="Raleway"/>
                <a:sym typeface="Raleway"/>
              </a:rPr>
              <a:t>Legacy Cities </a:t>
            </a:r>
            <a:r>
              <a:rPr lang="en" sz="1050" dirty="0">
                <a:solidFill>
                  <a:schemeClr val="tx1">
                    <a:lumMod val="50000"/>
                    <a:lumOff val="50000"/>
                  </a:schemeClr>
                </a:solidFill>
                <a:latin typeface="Renogare" pitchFamily="2" charset="0"/>
                <a:ea typeface="Raleway"/>
                <a:cs typeface="Raleway"/>
                <a:sym typeface="Raleway"/>
              </a:rPr>
              <a:t>Community of Practice</a:t>
            </a:r>
            <a:endParaRPr sz="1050" dirty="0">
              <a:solidFill>
                <a:schemeClr val="tx1">
                  <a:lumMod val="50000"/>
                  <a:lumOff val="50000"/>
                </a:schemeClr>
              </a:solidFill>
              <a:latin typeface="Renogare" pitchFamily="2" charset="0"/>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Renogare"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i="0">
                <a:latin typeface="Renogare" pitchFamily="2"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i="0">
                <a:latin typeface="Renogare" pitchFamily="2"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i="0">
                <a:latin typeface="Renogare"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0" i="0">
                <a:latin typeface="Renogare" pitchFamily="2"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b="0" i="0">
                <a:latin typeface="Renogare" pitchFamily="2"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b="0" i="0">
                <a:latin typeface="Renogare" pitchFamily="2"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Renogare" pitchFamily="2"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b="0" i="0">
                <a:latin typeface="Renogare" pitchFamily="2"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0" i="0">
                <a:latin typeface="Renogare" pitchFamily="2"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b="0" i="0">
                <a:latin typeface="Renogare" pitchFamily="2"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b="0" i="0">
                <a:latin typeface="Renogare" pitchFamily="2" charset="0"/>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0" i="0">
                <a:latin typeface="Renogare"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b="0" i="0">
                <a:solidFill>
                  <a:schemeClr val="dk2"/>
                </a:solidFill>
                <a:latin typeface="Renogare" pitchFamily="2"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enogare" pitchFamily="2" charset="0"/>
          <a:ea typeface="Renogare"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enogare" pitchFamily="2" charset="0"/>
          <a:ea typeface="Renogare"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s://www.surveymonkey.com/r/copexpress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jwunsch@lincolninst.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11715" y="3502716"/>
            <a:ext cx="8714629" cy="1997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6600" dirty="0">
                <a:solidFill>
                  <a:schemeClr val="accent5">
                    <a:lumMod val="75000"/>
                  </a:schemeClr>
                </a:solidFill>
                <a:latin typeface="Renogare" pitchFamily="2" charset="0"/>
                <a:ea typeface="Raleway"/>
                <a:cs typeface="Raleway"/>
                <a:sym typeface="Raleway"/>
              </a:rPr>
              <a:t>Legacy Cities</a:t>
            </a:r>
            <a:endParaRPr sz="6600" dirty="0">
              <a:solidFill>
                <a:schemeClr val="accent5">
                  <a:lumMod val="75000"/>
                </a:schemeClr>
              </a:solidFill>
              <a:latin typeface="Renogare" pitchFamily="2" charset="0"/>
              <a:ea typeface="Raleway"/>
              <a:cs typeface="Raleway"/>
              <a:sym typeface="Raleway"/>
            </a:endParaRPr>
          </a:p>
          <a:p>
            <a:pPr marL="0" lvl="0" indent="0" algn="ctr" rtl="0">
              <a:lnSpc>
                <a:spcPts val="4400"/>
              </a:lnSpc>
              <a:spcBef>
                <a:spcPts val="0"/>
              </a:spcBef>
              <a:spcAft>
                <a:spcPts val="0"/>
              </a:spcAft>
              <a:buNone/>
            </a:pPr>
            <a:r>
              <a:rPr lang="en" sz="4000" dirty="0">
                <a:solidFill>
                  <a:schemeClr val="accent5">
                    <a:lumMod val="75000"/>
                  </a:schemeClr>
                </a:solidFill>
                <a:latin typeface="Renogare" pitchFamily="2" charset="0"/>
                <a:ea typeface="Raleway"/>
                <a:cs typeface="Raleway"/>
                <a:sym typeface="Raleway"/>
              </a:rPr>
              <a:t>COMMUNITY OF PRACTICE</a:t>
            </a:r>
            <a:endParaRPr sz="4000" dirty="0">
              <a:solidFill>
                <a:schemeClr val="accent5">
                  <a:lumMod val="75000"/>
                </a:schemeClr>
              </a:solidFill>
              <a:latin typeface="Renogare" pitchFamily="2" charset="0"/>
              <a:ea typeface="Raleway"/>
              <a:cs typeface="Raleway"/>
              <a:sym typeface="Raleway"/>
            </a:endParaRPr>
          </a:p>
        </p:txBody>
      </p:sp>
      <p:pic>
        <p:nvPicPr>
          <p:cNvPr id="4" name="Picture 3" descr="A close up of a sign&#10;&#10;Description automatically generated">
            <a:extLst>
              <a:ext uri="{FF2B5EF4-FFF2-40B4-BE49-F238E27FC236}">
                <a16:creationId xmlns:a16="http://schemas.microsoft.com/office/drawing/2014/main" id="{C9A5F8D0-24ED-4748-B316-EA44930449D6}"/>
              </a:ext>
            </a:extLst>
          </p:cNvPr>
          <p:cNvPicPr>
            <a:picLocks noChangeAspect="1"/>
          </p:cNvPicPr>
          <p:nvPr/>
        </p:nvPicPr>
        <p:blipFill>
          <a:blip r:embed="rId4"/>
          <a:stretch>
            <a:fillRect/>
          </a:stretch>
        </p:blipFill>
        <p:spPr>
          <a:xfrm>
            <a:off x="264017" y="243970"/>
            <a:ext cx="2866644" cy="7202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10</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Who from my city would participate?</a:t>
            </a:r>
            <a:endParaRPr sz="2400" dirty="0">
              <a:latin typeface="Renogare" pitchFamily="2" charset="0"/>
              <a:ea typeface="Raleway"/>
              <a:cs typeface="Raleway"/>
              <a:sym typeface="Raleway"/>
            </a:endParaRPr>
          </a:p>
        </p:txBody>
      </p:sp>
      <p:sp>
        <p:nvSpPr>
          <p:cNvPr id="191" name="Google Shape;191;p29"/>
          <p:cNvSpPr txBox="1"/>
          <p:nvPr/>
        </p:nvSpPr>
        <p:spPr>
          <a:xfrm>
            <a:off x="469034" y="746700"/>
            <a:ext cx="5542021" cy="418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Roboto" pitchFamily="2" charset="0"/>
                <a:ea typeface="Roboto" pitchFamily="2" charset="0"/>
                <a:cs typeface="Raleway"/>
                <a:sym typeface="Raleway"/>
              </a:rPr>
              <a:t>We believe that coalitions of city staff and community and civic leaders are needed to drive positive change in Legacy Cities. As such, we suggest that each city identifies a team that includes four senior-level decision-makers. </a:t>
            </a: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Roboto" pitchFamily="2" charset="0"/>
                <a:ea typeface="Roboto" pitchFamily="2" charset="0"/>
                <a:cs typeface="Raleway"/>
                <a:sym typeface="Raleway"/>
              </a:rPr>
              <a:t>Each team should include: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A</a:t>
            </a:r>
            <a:r>
              <a:rPr lang="en" sz="1800" dirty="0">
                <a:solidFill>
                  <a:schemeClr val="dk1"/>
                </a:solidFill>
                <a:latin typeface="Roboto" panose="02000000000000000000" pitchFamily="2" charset="0"/>
                <a:ea typeface="Roboto" panose="02000000000000000000" pitchFamily="2" charset="0"/>
                <a:cs typeface="Raleway"/>
                <a:sym typeface="Raleway"/>
              </a:rPr>
              <a:t>t least one person from </a:t>
            </a:r>
            <a:r>
              <a:rPr lang="en" sz="1800" b="1" dirty="0">
                <a:solidFill>
                  <a:schemeClr val="dk1"/>
                </a:solidFill>
                <a:latin typeface="Roboto" panose="02000000000000000000" pitchFamily="2" charset="0"/>
                <a:ea typeface="Roboto" panose="02000000000000000000" pitchFamily="2" charset="0"/>
                <a:cs typeface="Raleway"/>
                <a:sym typeface="Raleway"/>
              </a:rPr>
              <a:t>within city government</a:t>
            </a:r>
            <a:r>
              <a:rPr lang="en" sz="1800" dirty="0">
                <a:solidFill>
                  <a:schemeClr val="dk1"/>
                </a:solidFill>
                <a:latin typeface="Roboto" pitchFamily="2" charset="0"/>
                <a:ea typeface="Roboto" pitchFamily="2" charset="0"/>
                <a:cs typeface="Raleway"/>
                <a:sym typeface="Raleway"/>
              </a:rPr>
              <a:t> (likely someone from the mayor’s office or a head of a department such as planning, economic development, housing, or community development); and</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sz="1800" dirty="0">
                <a:solidFill>
                  <a:schemeClr val="dk1"/>
                </a:solidFill>
                <a:latin typeface="Roboto" pitchFamily="2" charset="0"/>
                <a:ea typeface="Roboto" pitchFamily="2" charset="0"/>
                <a:cs typeface="Raleway"/>
                <a:sym typeface="Raleway"/>
              </a:rPr>
              <a:t>At least one leader from </a:t>
            </a:r>
            <a:r>
              <a:rPr lang="en" sz="1800" b="1" dirty="0">
                <a:solidFill>
                  <a:schemeClr val="dk1"/>
                </a:solidFill>
                <a:latin typeface="Roboto" panose="02000000000000000000" pitchFamily="2" charset="0"/>
                <a:ea typeface="Roboto" panose="02000000000000000000" pitchFamily="2" charset="0"/>
                <a:cs typeface="Raleway"/>
                <a:sym typeface="Raleway"/>
              </a:rPr>
              <a:t>a nonprofit community-based organization.</a:t>
            </a:r>
            <a:endParaRPr sz="1800" b="1" dirty="0">
              <a:solidFill>
                <a:schemeClr val="dk1"/>
              </a:solidFill>
              <a:latin typeface="Roboto" panose="02000000000000000000" pitchFamily="2" charset="0"/>
              <a:ea typeface="Roboto" panose="02000000000000000000" pitchFamily="2" charset="0"/>
              <a:cs typeface="Raleway"/>
              <a:sym typeface="Raleway"/>
            </a:endParaRP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
        <p:nvSpPr>
          <p:cNvPr id="192" name="Google Shape;192;p29"/>
          <p:cNvSpPr txBox="1"/>
          <p:nvPr/>
        </p:nvSpPr>
        <p:spPr>
          <a:xfrm>
            <a:off x="6011054" y="746700"/>
            <a:ext cx="3010104" cy="38655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800" dirty="0">
                <a:solidFill>
                  <a:schemeClr val="dk1"/>
                </a:solidFill>
                <a:latin typeface="Roboto" panose="02000000000000000000" pitchFamily="2" charset="0"/>
                <a:ea typeface="Roboto" panose="02000000000000000000" pitchFamily="2" charset="0"/>
                <a:cs typeface="Raleway"/>
                <a:sym typeface="Raleway"/>
              </a:rPr>
              <a:t>Other team members </a:t>
            </a:r>
            <a:r>
              <a:rPr lang="en-US" sz="1800" i="1" dirty="0">
                <a:solidFill>
                  <a:schemeClr val="dk1"/>
                </a:solidFill>
                <a:latin typeface="Roboto" panose="02000000000000000000" pitchFamily="2" charset="0"/>
                <a:ea typeface="Roboto" panose="02000000000000000000" pitchFamily="2" charset="0"/>
                <a:cs typeface="Raleway"/>
                <a:sym typeface="Raleway"/>
              </a:rPr>
              <a:t>could</a:t>
            </a:r>
            <a:r>
              <a:rPr lang="en-US" sz="1800" dirty="0">
                <a:solidFill>
                  <a:schemeClr val="dk1"/>
                </a:solidFill>
                <a:latin typeface="Roboto" pitchFamily="2" charset="0"/>
                <a:ea typeface="Roboto" pitchFamily="2" charset="0"/>
                <a:cs typeface="Raleway"/>
                <a:sym typeface="Raleway"/>
              </a:rPr>
              <a:t> include: </a:t>
            </a:r>
          </a:p>
          <a:p>
            <a:pPr marL="171450" lvl="0" indent="-1714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a leader from the county or another governmental entity;</a:t>
            </a:r>
          </a:p>
          <a:p>
            <a:pPr marL="171450" lvl="0" indent="-1714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a leader from a local or regional community foundation or CDFI; or</a:t>
            </a:r>
          </a:p>
          <a:p>
            <a:pPr marL="171450" lvl="0" indent="-1714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a leader of a local institution such as a hospital or university.</a:t>
            </a:r>
          </a:p>
          <a:p>
            <a:pPr marL="171450" lvl="0" indent="-171450">
              <a:lnSpc>
                <a:spcPct val="115000"/>
              </a:lnSpc>
              <a:buClr>
                <a:schemeClr val="dk1"/>
              </a:buClr>
              <a:buSzPts val="1100"/>
              <a:buFont typeface="Arial" panose="020B0604020202020204" pitchFamily="34" charset="0"/>
              <a:buChar char="•"/>
            </a:pPr>
            <a:endParaRPr lang="en-US" sz="9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900" dirty="0">
              <a:solidFill>
                <a:schemeClr val="dk1"/>
              </a:solidFill>
              <a:latin typeface="Roboto" pitchFamily="2" charset="0"/>
              <a:ea typeface="Roboto" pitchFamily="2" charset="0"/>
              <a:cs typeface="Raleway"/>
              <a:sym typeface="Raleway"/>
            </a:endParaRPr>
          </a:p>
          <a:p>
            <a:pPr marL="0" lvl="0" indent="0" algn="l" rtl="0">
              <a:lnSpc>
                <a:spcPct val="115000"/>
              </a:lnSpc>
              <a:spcBef>
                <a:spcPts val="0"/>
              </a:spcBef>
              <a:spcAft>
                <a:spcPts val="0"/>
              </a:spcAft>
              <a:buNone/>
            </a:pPr>
            <a:endParaRPr sz="1100" dirty="0">
              <a:solidFill>
                <a:schemeClr val="dk1"/>
              </a:solidFill>
              <a:latin typeface="Roboto" pitchFamily="2" charset="0"/>
              <a:ea typeface="Roboto" pitchFamily="2" charset="0"/>
              <a:cs typeface="Raleway"/>
              <a:sym typeface="Raleway"/>
            </a:endParaRPr>
          </a:p>
        </p:txBody>
      </p:sp>
    </p:spTree>
    <p:extLst>
      <p:ext uri="{BB962C8B-B14F-4D97-AF65-F5344CB8AC3E}">
        <p14:creationId xmlns:p14="http://schemas.microsoft.com/office/powerpoint/2010/main" val="372089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11</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What kinds of cities and teams should apply?  </a:t>
            </a:r>
            <a:endParaRPr sz="2400" dirty="0">
              <a:latin typeface="Renogare" pitchFamily="2" charset="0"/>
              <a:ea typeface="Raleway"/>
              <a:cs typeface="Raleway"/>
              <a:sym typeface="Raleway"/>
            </a:endParaRPr>
          </a:p>
        </p:txBody>
      </p:sp>
      <p:sp>
        <p:nvSpPr>
          <p:cNvPr id="191" name="Google Shape;191;p29"/>
          <p:cNvSpPr txBox="1"/>
          <p:nvPr/>
        </p:nvSpPr>
        <p:spPr>
          <a:xfrm>
            <a:off x="469034" y="746700"/>
            <a:ext cx="8065365" cy="386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Roboto" panose="02000000000000000000" pitchFamily="2" charset="0"/>
                <a:ea typeface="Roboto" panose="02000000000000000000" pitchFamily="2" charset="0"/>
                <a:cs typeface="Raleway"/>
                <a:sym typeface="Raleway"/>
              </a:rPr>
              <a:t>We seek: </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a</a:t>
            </a:r>
            <a:r>
              <a:rPr lang="en" sz="1800" dirty="0">
                <a:solidFill>
                  <a:schemeClr val="dk1"/>
                </a:solidFill>
                <a:latin typeface="Roboto" pitchFamily="2" charset="0"/>
                <a:ea typeface="Roboto" pitchFamily="2" charset="0"/>
                <a:cs typeface="Raleway"/>
                <a:sym typeface="Raleway"/>
              </a:rPr>
              <a:t> coalitions of city staff and community and civic leaders that are poised to work together on a policy issue; </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 sz="1800" dirty="0">
                <a:solidFill>
                  <a:schemeClr val="dk1"/>
                </a:solidFill>
                <a:latin typeface="Roboto" pitchFamily="2" charset="0"/>
                <a:ea typeface="Roboto" pitchFamily="2" charset="0"/>
                <a:cs typeface="Raleway"/>
                <a:sym typeface="Raleway"/>
              </a:rPr>
              <a:t>leaders who are powerful enough to make things happen within their cities, but able to focus on this project for a few hours a month; and</a:t>
            </a: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r>
              <a:rPr lang="en" sz="1800" dirty="0">
                <a:solidFill>
                  <a:schemeClr val="dk1"/>
                </a:solidFill>
                <a:latin typeface="Roboto" pitchFamily="2" charset="0"/>
                <a:ea typeface="Roboto" pitchFamily="2" charset="0"/>
                <a:cs typeface="Raleway"/>
                <a:sym typeface="Raleway"/>
              </a:rPr>
              <a:t>leaders who are open-minded and interested to learn how other communities approach problems, and who are interested in sharing their experiences with peers from other cities as well. </a:t>
            </a:r>
          </a:p>
          <a:p>
            <a:pPr marL="0" lvl="0" indent="0" algn="l" rtl="0">
              <a:lnSpc>
                <a:spcPct val="115000"/>
              </a:lnSpc>
              <a:spcBef>
                <a:spcPts val="0"/>
              </a:spcBef>
              <a:spcAft>
                <a:spcPts val="0"/>
              </a:spcAft>
              <a:buClr>
                <a:schemeClr val="dk1"/>
              </a:buClr>
              <a:buSzPts val="1100"/>
              <a:buFont typeface="Arial"/>
              <a:buNone/>
            </a:pPr>
            <a:endParaRPr lang="en" sz="1800" dirty="0">
              <a:solidFill>
                <a:schemeClr val="dk1"/>
              </a:solidFill>
              <a:latin typeface="Roboto" pitchFamily="2" charset="0"/>
              <a:ea typeface="Roboto" pitchFamily="2" charset="0"/>
              <a:cs typeface="Raleway"/>
              <a:sym typeface="Raleway"/>
            </a:endParaRP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Tree>
    <p:extLst>
      <p:ext uri="{BB962C8B-B14F-4D97-AF65-F5344CB8AC3E}">
        <p14:creationId xmlns:p14="http://schemas.microsoft.com/office/powerpoint/2010/main" val="301872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12</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Renogare" pitchFamily="2" charset="0"/>
                <a:ea typeface="Raleway"/>
                <a:cs typeface="Raleway"/>
                <a:sym typeface="Raleway"/>
              </a:rPr>
              <a:t>What will the city teams work on?</a:t>
            </a:r>
            <a:endParaRPr sz="2200" dirty="0">
              <a:latin typeface="Renogare" pitchFamily="2" charset="0"/>
              <a:ea typeface="Raleway"/>
              <a:cs typeface="Raleway"/>
              <a:sym typeface="Raleway"/>
            </a:endParaRPr>
          </a:p>
        </p:txBody>
      </p:sp>
      <p:sp>
        <p:nvSpPr>
          <p:cNvPr id="191" name="Google Shape;191;p29"/>
          <p:cNvSpPr txBox="1"/>
          <p:nvPr/>
        </p:nvSpPr>
        <p:spPr>
          <a:xfrm>
            <a:off x="469035" y="746700"/>
            <a:ext cx="3717071" cy="38655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800" dirty="0">
                <a:solidFill>
                  <a:schemeClr val="tx1"/>
                </a:solidFill>
                <a:latin typeface="Roboto" pitchFamily="2" charset="0"/>
                <a:ea typeface="Roboto" pitchFamily="2" charset="0"/>
                <a:cs typeface="Raleway"/>
                <a:sym typeface="Raleway"/>
              </a:rPr>
              <a:t>Before the year begins, each participating city will be asked to identify a </a:t>
            </a:r>
            <a:r>
              <a:rPr lang="en-US" sz="1800" b="1" dirty="0">
                <a:solidFill>
                  <a:schemeClr val="accent1"/>
                </a:solidFill>
                <a:latin typeface="Roboto" pitchFamily="2" charset="0"/>
                <a:ea typeface="Roboto" pitchFamily="2" charset="0"/>
                <a:cs typeface="Raleway"/>
                <a:sym typeface="Raleway"/>
              </a:rPr>
              <a:t>citywide policy focus area</a:t>
            </a:r>
            <a:r>
              <a:rPr lang="en-US" sz="1800" dirty="0">
                <a:solidFill>
                  <a:schemeClr val="tx1"/>
                </a:solidFill>
                <a:latin typeface="Roboto" pitchFamily="2" charset="0"/>
                <a:ea typeface="Roboto" pitchFamily="2" charset="0"/>
                <a:cs typeface="Raleway"/>
                <a:sym typeface="Raleway"/>
              </a:rPr>
              <a:t>, such as:</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enacting participatory budgeting;</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supporting small, minority-owned, or women-owned businesses after the recession;</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stabilizing residential neighborhoods;</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re-purposing office, retail, or industrial facilities.</a:t>
            </a:r>
          </a:p>
          <a:p>
            <a:pPr lvl="0">
              <a:lnSpc>
                <a:spcPct val="115000"/>
              </a:lnSpc>
              <a:buClr>
                <a:schemeClr val="dk1"/>
              </a:buClr>
              <a:buSzPts val="1100"/>
            </a:pPr>
            <a:endParaRPr lang="en-US" sz="1200" dirty="0">
              <a:solidFill>
                <a:schemeClr val="dk1"/>
              </a:solidFill>
              <a:latin typeface="Roboto" pitchFamily="2" charset="0"/>
              <a:ea typeface="Roboto" pitchFamily="2" charset="0"/>
              <a:cs typeface="Raleway"/>
              <a:sym typeface="Raleway"/>
            </a:endParaRP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
        <p:nvSpPr>
          <p:cNvPr id="8" name="Google Shape;191;p29">
            <a:extLst>
              <a:ext uri="{FF2B5EF4-FFF2-40B4-BE49-F238E27FC236}">
                <a16:creationId xmlns:a16="http://schemas.microsoft.com/office/drawing/2014/main" id="{432B1885-47F5-1646-AACC-E0A9FCD0AFF6}"/>
              </a:ext>
            </a:extLst>
          </p:cNvPr>
          <p:cNvSpPr txBox="1"/>
          <p:nvPr/>
        </p:nvSpPr>
        <p:spPr>
          <a:xfrm>
            <a:off x="4572000" y="681150"/>
            <a:ext cx="3717071" cy="38655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800" dirty="0">
                <a:solidFill>
                  <a:schemeClr val="tx1"/>
                </a:solidFill>
                <a:latin typeface="Roboto" pitchFamily="2" charset="0"/>
                <a:ea typeface="Roboto" pitchFamily="2" charset="0"/>
                <a:cs typeface="Raleway"/>
                <a:sym typeface="Raleway"/>
              </a:rPr>
              <a:t>During the Community of Practice year, each participating city implements a </a:t>
            </a:r>
            <a:r>
              <a:rPr lang="en-US" sz="1800" b="1" dirty="0">
                <a:solidFill>
                  <a:schemeClr val="accent1"/>
                </a:solidFill>
                <a:latin typeface="Roboto" pitchFamily="2" charset="0"/>
                <a:ea typeface="Roboto" pitchFamily="2" charset="0"/>
                <a:cs typeface="Raleway"/>
                <a:sym typeface="Raleway"/>
              </a:rPr>
              <a:t>place-based  project </a:t>
            </a:r>
            <a:r>
              <a:rPr lang="en-US" sz="1800" dirty="0">
                <a:solidFill>
                  <a:schemeClr val="tx1"/>
                </a:solidFill>
                <a:latin typeface="Roboto" pitchFamily="2" charset="0"/>
                <a:ea typeface="Roboto" pitchFamily="2" charset="0"/>
                <a:cs typeface="Raleway"/>
                <a:sym typeface="Raleway"/>
              </a:rPr>
              <a:t>to their citywide policy focus area, such as:</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research to understand vacancy rates in a particular neighborhood</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community organizing and/or events to engage residents in the policy issue; </a:t>
            </a:r>
          </a:p>
          <a:p>
            <a:pPr marL="171450" lvl="0" indent="-171450">
              <a:lnSpc>
                <a:spcPct val="115000"/>
              </a:lnSpc>
              <a:buClr>
                <a:schemeClr val="dk1"/>
              </a:buClr>
              <a:buSzPts val="1100"/>
              <a:buFont typeface="Arial" panose="020B0604020202020204" pitchFamily="34" charset="0"/>
              <a:buChar char="•"/>
            </a:pPr>
            <a:r>
              <a:rPr lang="en-US" sz="1600" dirty="0">
                <a:solidFill>
                  <a:schemeClr val="dk1"/>
                </a:solidFill>
                <a:latin typeface="Roboto" pitchFamily="2" charset="0"/>
                <a:ea typeface="Roboto" pitchFamily="2" charset="0"/>
                <a:cs typeface="Raleway"/>
                <a:sym typeface="Raleway"/>
              </a:rPr>
              <a:t>racial equity training for city staff, members of a neighborhood coalition, and other partners.</a:t>
            </a:r>
          </a:p>
          <a:p>
            <a:pPr marL="171450" lvl="0" indent="-171450">
              <a:lnSpc>
                <a:spcPct val="115000"/>
              </a:lnSpc>
              <a:buClr>
                <a:schemeClr val="dk1"/>
              </a:buClr>
              <a:buSzPts val="1100"/>
              <a:buFont typeface="Arial" panose="020B0604020202020204" pitchFamily="34" charset="0"/>
              <a:buChar char="•"/>
            </a:pPr>
            <a:endParaRPr lang="en-US"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1200" dirty="0">
              <a:solidFill>
                <a:schemeClr val="dk1"/>
              </a:solidFill>
              <a:latin typeface="Roboto" pitchFamily="2" charset="0"/>
              <a:ea typeface="Roboto" pitchFamily="2" charset="0"/>
              <a:cs typeface="Raleway"/>
              <a:sym typeface="Raleway"/>
            </a:endParaRP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Tree>
    <p:extLst>
      <p:ext uri="{BB962C8B-B14F-4D97-AF65-F5344CB8AC3E}">
        <p14:creationId xmlns:p14="http://schemas.microsoft.com/office/powerpoint/2010/main" val="367016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13</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What will the year look like? </a:t>
            </a:r>
            <a:endParaRPr sz="2400" dirty="0">
              <a:latin typeface="Renogare" pitchFamily="2" charset="0"/>
              <a:ea typeface="Raleway"/>
              <a:cs typeface="Raleway"/>
              <a:sym typeface="Raleway"/>
            </a:endParaRPr>
          </a:p>
        </p:txBody>
      </p:sp>
      <p:sp>
        <p:nvSpPr>
          <p:cNvPr id="191" name="Google Shape;191;p29"/>
          <p:cNvSpPr txBox="1"/>
          <p:nvPr/>
        </p:nvSpPr>
        <p:spPr>
          <a:xfrm>
            <a:off x="469035" y="746700"/>
            <a:ext cx="3717071" cy="41804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800" b="1" dirty="0">
                <a:solidFill>
                  <a:schemeClr val="accent1"/>
                </a:solidFill>
                <a:latin typeface="Roboto" pitchFamily="2" charset="0"/>
                <a:ea typeface="Roboto" pitchFamily="2" charset="0"/>
                <a:cs typeface="Raleway"/>
                <a:sym typeface="Raleway"/>
              </a:rPr>
              <a:t>January</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Introductory cohort call</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Presentation and discussion on keeping equity in the foreground of your recovery</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Monthly coaching session on scoping the policy focus</a:t>
            </a:r>
          </a:p>
          <a:p>
            <a:pPr marL="285750" lvl="0" indent="-285750">
              <a:lnSpc>
                <a:spcPct val="115000"/>
              </a:lnSpc>
              <a:buClr>
                <a:schemeClr val="dk1"/>
              </a:buClr>
              <a:buSzPts val="1100"/>
              <a:buFont typeface="Arial" panose="020B0604020202020204" pitchFamily="34" charset="0"/>
              <a:buChar char="•"/>
            </a:pP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12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1200" dirty="0">
              <a:solidFill>
                <a:schemeClr val="dk1"/>
              </a:solidFill>
              <a:latin typeface="Roboto" pitchFamily="2" charset="0"/>
              <a:ea typeface="Roboto" pitchFamily="2" charset="0"/>
              <a:cs typeface="Raleway"/>
              <a:sym typeface="Raleway"/>
            </a:endParaRP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
        <p:nvSpPr>
          <p:cNvPr id="2" name="Rectangle 1">
            <a:extLst>
              <a:ext uri="{FF2B5EF4-FFF2-40B4-BE49-F238E27FC236}">
                <a16:creationId xmlns:a16="http://schemas.microsoft.com/office/drawing/2014/main" id="{3B9FD048-781C-154D-91DA-0D9B8256A73B}"/>
              </a:ext>
            </a:extLst>
          </p:cNvPr>
          <p:cNvSpPr/>
          <p:nvPr/>
        </p:nvSpPr>
        <p:spPr>
          <a:xfrm>
            <a:off x="4186106" y="864855"/>
            <a:ext cx="4572000" cy="2937343"/>
          </a:xfrm>
          <a:prstGeom prst="rect">
            <a:avLst/>
          </a:prstGeom>
        </p:spPr>
        <p:txBody>
          <a:bodyPr>
            <a:spAutoFit/>
          </a:bodyPr>
          <a:lstStyle/>
          <a:p>
            <a:pPr lvl="0">
              <a:lnSpc>
                <a:spcPct val="115000"/>
              </a:lnSpc>
              <a:buClr>
                <a:schemeClr val="dk1"/>
              </a:buClr>
              <a:buSzPts val="1100"/>
            </a:pPr>
            <a:r>
              <a:rPr lang="en-US" sz="1800" b="1" dirty="0">
                <a:solidFill>
                  <a:schemeClr val="accent1"/>
                </a:solidFill>
                <a:latin typeface="Roboto" pitchFamily="2" charset="0"/>
                <a:ea typeface="Roboto" pitchFamily="2" charset="0"/>
                <a:cs typeface="Raleway"/>
                <a:sym typeface="Raleway"/>
              </a:rPr>
              <a:t>February</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Presentation and discussion on centering community voice in setting government priorities</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Monthly coaching session on brainstorming place-based approaches</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Affinity group networking sessions: </a:t>
            </a:r>
            <a:r>
              <a:rPr lang="en-US" sz="1800" dirty="0">
                <a:latin typeface="Roboto" pitchFamily="2" charset="0"/>
                <a:ea typeface="Roboto" pitchFamily="2" charset="0"/>
              </a:rPr>
              <a:t>foundations, city staff, community-based organizations, etc.</a:t>
            </a:r>
            <a:endParaRPr lang="en-US" sz="1800" dirty="0">
              <a:solidFill>
                <a:schemeClr val="dk1"/>
              </a:solidFill>
              <a:latin typeface="Roboto" pitchFamily="2" charset="0"/>
              <a:ea typeface="Roboto" pitchFamily="2" charset="0"/>
              <a:cs typeface="Raleway"/>
              <a:sym typeface="Raleway"/>
            </a:endParaRPr>
          </a:p>
        </p:txBody>
      </p:sp>
    </p:spTree>
    <p:extLst>
      <p:ext uri="{BB962C8B-B14F-4D97-AF65-F5344CB8AC3E}">
        <p14:creationId xmlns:p14="http://schemas.microsoft.com/office/powerpoint/2010/main" val="305953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14</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What will the year look like? </a:t>
            </a:r>
            <a:endParaRPr sz="2400" dirty="0">
              <a:latin typeface="Renogare" pitchFamily="2" charset="0"/>
              <a:ea typeface="Raleway"/>
              <a:cs typeface="Raleway"/>
              <a:sym typeface="Raleway"/>
            </a:endParaRPr>
          </a:p>
        </p:txBody>
      </p:sp>
      <p:sp>
        <p:nvSpPr>
          <p:cNvPr id="4" name="Rectangle 3">
            <a:extLst>
              <a:ext uri="{FF2B5EF4-FFF2-40B4-BE49-F238E27FC236}">
                <a16:creationId xmlns:a16="http://schemas.microsoft.com/office/drawing/2014/main" id="{C248FE9A-8FAF-D04D-8187-BAE5DD37EE5F}"/>
              </a:ext>
            </a:extLst>
          </p:cNvPr>
          <p:cNvSpPr/>
          <p:nvPr/>
        </p:nvSpPr>
        <p:spPr>
          <a:xfrm>
            <a:off x="4334471" y="846863"/>
            <a:ext cx="4572000" cy="2618794"/>
          </a:xfrm>
          <a:prstGeom prst="rect">
            <a:avLst/>
          </a:prstGeom>
        </p:spPr>
        <p:txBody>
          <a:bodyPr>
            <a:spAutoFit/>
          </a:bodyPr>
          <a:lstStyle/>
          <a:p>
            <a:pPr lvl="0">
              <a:lnSpc>
                <a:spcPct val="115000"/>
              </a:lnSpc>
              <a:buClr>
                <a:schemeClr val="dk1"/>
              </a:buClr>
              <a:buSzPts val="1100"/>
            </a:pPr>
            <a:r>
              <a:rPr lang="en-US" sz="1800" b="1" dirty="0">
                <a:solidFill>
                  <a:schemeClr val="accent1"/>
                </a:solidFill>
                <a:latin typeface="Roboto" pitchFamily="2" charset="0"/>
                <a:ea typeface="Roboto" pitchFamily="2" charset="0"/>
                <a:cs typeface="Raleway"/>
                <a:sym typeface="Raleway"/>
              </a:rPr>
              <a:t>April</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Presentation and discussion on aligning capital behind your plans</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Monthly coaching session on getting city and community buy in for place-based project</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Call with Lincoln Institute on challenge funding</a:t>
            </a:r>
          </a:p>
        </p:txBody>
      </p:sp>
      <p:sp>
        <p:nvSpPr>
          <p:cNvPr id="5" name="Rectangle 4">
            <a:extLst>
              <a:ext uri="{FF2B5EF4-FFF2-40B4-BE49-F238E27FC236}">
                <a16:creationId xmlns:a16="http://schemas.microsoft.com/office/drawing/2014/main" id="{3CA1D904-E6DD-0D45-830C-696F872EC644}"/>
              </a:ext>
            </a:extLst>
          </p:cNvPr>
          <p:cNvSpPr/>
          <p:nvPr/>
        </p:nvSpPr>
        <p:spPr>
          <a:xfrm>
            <a:off x="361950" y="892734"/>
            <a:ext cx="3782538" cy="3892989"/>
          </a:xfrm>
          <a:prstGeom prst="rect">
            <a:avLst/>
          </a:prstGeom>
        </p:spPr>
        <p:txBody>
          <a:bodyPr wrap="square">
            <a:spAutoFit/>
          </a:bodyPr>
          <a:lstStyle/>
          <a:p>
            <a:pPr lvl="0">
              <a:lnSpc>
                <a:spcPct val="115000"/>
              </a:lnSpc>
              <a:buClr>
                <a:schemeClr val="dk1"/>
              </a:buClr>
              <a:buSzPts val="1100"/>
            </a:pPr>
            <a:r>
              <a:rPr lang="en-US" sz="1800" b="1" dirty="0">
                <a:solidFill>
                  <a:schemeClr val="accent1"/>
                </a:solidFill>
                <a:latin typeface="Roboto" pitchFamily="2" charset="0"/>
                <a:ea typeface="Roboto" pitchFamily="2" charset="0"/>
                <a:cs typeface="Raleway"/>
                <a:sym typeface="Raleway"/>
              </a:rPr>
              <a:t>March</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Presentation and discussion on examples of place-based initiatives to pilot new approaches to citywide problems</a:t>
            </a:r>
          </a:p>
          <a:p>
            <a:pPr marL="285750" lvl="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Monthly coaching session on d</a:t>
            </a:r>
            <a:r>
              <a:rPr lang="en-US" sz="1800" dirty="0">
                <a:latin typeface="Roboto" pitchFamily="2" charset="0"/>
                <a:ea typeface="Roboto" pitchFamily="2" charset="0"/>
              </a:rPr>
              <a:t>rafting a scope of work for place-based project</a:t>
            </a:r>
          </a:p>
          <a:p>
            <a:pPr marL="285750" lvl="0" indent="-285750">
              <a:lnSpc>
                <a:spcPct val="115000"/>
              </a:lnSpc>
              <a:buClr>
                <a:schemeClr val="dk1"/>
              </a:buClr>
              <a:buSzPts val="1100"/>
              <a:buFont typeface="Arial" panose="020B0604020202020204" pitchFamily="34" charset="0"/>
              <a:buChar char="•"/>
            </a:pPr>
            <a:r>
              <a:rPr lang="en-US" sz="1800" dirty="0">
                <a:latin typeface="Roboto" pitchFamily="2" charset="0"/>
                <a:ea typeface="Roboto" pitchFamily="2" charset="0"/>
              </a:rPr>
              <a:t>Paired city peer exchange session to connect on relevant pilot projects</a:t>
            </a:r>
            <a:endParaRPr lang="en-US" sz="1800" dirty="0">
              <a:solidFill>
                <a:schemeClr val="dk1"/>
              </a:solidFill>
              <a:latin typeface="Roboto" pitchFamily="2" charset="0"/>
              <a:ea typeface="Roboto" pitchFamily="2" charset="0"/>
              <a:cs typeface="Raleway"/>
              <a:sym typeface="Raleway"/>
            </a:endParaRPr>
          </a:p>
        </p:txBody>
      </p:sp>
    </p:spTree>
    <p:extLst>
      <p:ext uri="{BB962C8B-B14F-4D97-AF65-F5344CB8AC3E}">
        <p14:creationId xmlns:p14="http://schemas.microsoft.com/office/powerpoint/2010/main" val="230911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15</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What will the year look like? </a:t>
            </a:r>
            <a:endParaRPr sz="2400" dirty="0">
              <a:latin typeface="Renogare" pitchFamily="2" charset="0"/>
              <a:ea typeface="Raleway"/>
              <a:cs typeface="Raleway"/>
              <a:sym typeface="Raleway"/>
            </a:endParaRPr>
          </a:p>
        </p:txBody>
      </p:sp>
      <p:sp>
        <p:nvSpPr>
          <p:cNvPr id="7" name="Rectangle 6">
            <a:extLst>
              <a:ext uri="{FF2B5EF4-FFF2-40B4-BE49-F238E27FC236}">
                <a16:creationId xmlns:a16="http://schemas.microsoft.com/office/drawing/2014/main" id="{B54291F2-1E94-114A-AB57-6730590EBA01}"/>
              </a:ext>
            </a:extLst>
          </p:cNvPr>
          <p:cNvSpPr/>
          <p:nvPr/>
        </p:nvSpPr>
        <p:spPr>
          <a:xfrm>
            <a:off x="361950" y="834334"/>
            <a:ext cx="4572000" cy="2937343"/>
          </a:xfrm>
          <a:prstGeom prst="rect">
            <a:avLst/>
          </a:prstGeom>
        </p:spPr>
        <p:txBody>
          <a:bodyPr>
            <a:spAutoFit/>
          </a:bodyPr>
          <a:lstStyle/>
          <a:p>
            <a:pPr lvl="0">
              <a:lnSpc>
                <a:spcPct val="115000"/>
              </a:lnSpc>
              <a:buClr>
                <a:schemeClr val="dk1"/>
              </a:buClr>
              <a:buSzPts val="1100"/>
            </a:pPr>
            <a:r>
              <a:rPr lang="en-US" sz="1800" b="1" dirty="0">
                <a:solidFill>
                  <a:schemeClr val="accent1"/>
                </a:solidFill>
                <a:latin typeface="Roboto" pitchFamily="2" charset="0"/>
                <a:ea typeface="Roboto" pitchFamily="2" charset="0"/>
                <a:cs typeface="Raleway"/>
                <a:sym typeface="Raleway"/>
              </a:rPr>
              <a:t>May</a:t>
            </a:r>
          </a:p>
          <a:p>
            <a:pPr marL="171450" lvl="0" indent="-1714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Presentation and discussion on indicators, benchmarks, metrics: tools for accountability and tracking progress </a:t>
            </a:r>
          </a:p>
          <a:p>
            <a:pPr marL="171450" lvl="0" indent="-1714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Monthly coaching session</a:t>
            </a:r>
          </a:p>
          <a:p>
            <a:pPr marL="171450" indent="-171450">
              <a:lnSpc>
                <a:spcPct val="115000"/>
              </a:lnSpc>
              <a:buClr>
                <a:schemeClr val="dk1"/>
              </a:buClr>
              <a:buSzPts val="1100"/>
              <a:buFont typeface="Arial" panose="020B0604020202020204" pitchFamily="34" charset="0"/>
              <a:buChar char="•"/>
            </a:pPr>
            <a:r>
              <a:rPr lang="en-US" sz="1800" dirty="0">
                <a:latin typeface="Roboto" pitchFamily="2" charset="0"/>
                <a:ea typeface="Roboto" pitchFamily="2" charset="0"/>
              </a:rPr>
              <a:t>Paired city peer exchange session to connect on relevant pilot projects</a:t>
            </a: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marL="171450" lvl="0" indent="-171450">
              <a:lnSpc>
                <a:spcPct val="115000"/>
              </a:lnSpc>
              <a:buClr>
                <a:schemeClr val="dk1"/>
              </a:buClr>
              <a:buSzPts val="1100"/>
              <a:buFont typeface="Arial" panose="020B0604020202020204" pitchFamily="34" charset="0"/>
              <a:buChar char="•"/>
            </a:pPr>
            <a:endParaRPr lang="en-US" sz="1800" dirty="0">
              <a:solidFill>
                <a:schemeClr val="dk1"/>
              </a:solidFill>
              <a:latin typeface="Roboto" pitchFamily="2" charset="0"/>
              <a:ea typeface="Roboto" pitchFamily="2" charset="0"/>
              <a:cs typeface="Raleway"/>
              <a:sym typeface="Raleway"/>
            </a:endParaRPr>
          </a:p>
        </p:txBody>
      </p:sp>
      <p:sp>
        <p:nvSpPr>
          <p:cNvPr id="3" name="TextBox 2">
            <a:extLst>
              <a:ext uri="{FF2B5EF4-FFF2-40B4-BE49-F238E27FC236}">
                <a16:creationId xmlns:a16="http://schemas.microsoft.com/office/drawing/2014/main" id="{F966A855-601E-6949-AFAD-C6904087E126}"/>
              </a:ext>
            </a:extLst>
          </p:cNvPr>
          <p:cNvSpPr txBox="1"/>
          <p:nvPr/>
        </p:nvSpPr>
        <p:spPr>
          <a:xfrm>
            <a:off x="4933950" y="2475493"/>
            <a:ext cx="4087208" cy="2308324"/>
          </a:xfrm>
          <a:prstGeom prst="rect">
            <a:avLst/>
          </a:prstGeom>
          <a:noFill/>
        </p:spPr>
        <p:txBody>
          <a:bodyPr wrap="square" rtlCol="0">
            <a:spAutoFit/>
          </a:bodyPr>
          <a:lstStyle/>
          <a:p>
            <a:r>
              <a:rPr lang="en-US" sz="1800" i="1" dirty="0">
                <a:solidFill>
                  <a:schemeClr val="bg2"/>
                </a:solidFill>
                <a:latin typeface="Roboto" pitchFamily="2" charset="0"/>
                <a:ea typeface="Roboto" pitchFamily="2" charset="0"/>
              </a:rPr>
              <a:t>NOTES: </a:t>
            </a:r>
          </a:p>
          <a:p>
            <a:pPr marL="285750" indent="-285750">
              <a:buFont typeface="Arial" panose="020B0604020202020204" pitchFamily="34" charset="0"/>
              <a:buChar char="•"/>
            </a:pPr>
            <a:r>
              <a:rPr lang="en-US" sz="1800" dirty="0">
                <a:solidFill>
                  <a:schemeClr val="bg2"/>
                </a:solidFill>
                <a:latin typeface="Roboto" pitchFamily="2" charset="0"/>
                <a:ea typeface="Roboto" pitchFamily="2" charset="0"/>
              </a:rPr>
              <a:t>Topics and plans for the June 2021</a:t>
            </a:r>
            <a:r>
              <a:rPr lang="en-US" dirty="0">
                <a:solidFill>
                  <a:schemeClr val="bg2"/>
                </a:solidFill>
              </a:rPr>
              <a:t>⁠–⁠</a:t>
            </a:r>
            <a:r>
              <a:rPr lang="en-US" sz="1800" dirty="0">
                <a:solidFill>
                  <a:schemeClr val="bg2"/>
                </a:solidFill>
                <a:latin typeface="Roboto" pitchFamily="2" charset="0"/>
                <a:ea typeface="Roboto" pitchFamily="2" charset="0"/>
              </a:rPr>
              <a:t>January 2022 sessions will be finalized at a later date so that we are able to respond to the concerns of cities in the cohort. </a:t>
            </a:r>
          </a:p>
          <a:p>
            <a:pPr marL="285750" indent="-285750">
              <a:buFont typeface="Arial" panose="020B0604020202020204" pitchFamily="34" charset="0"/>
              <a:buChar char="•"/>
            </a:pPr>
            <a:r>
              <a:rPr lang="en-US" sz="1800" dirty="0">
                <a:solidFill>
                  <a:schemeClr val="bg2"/>
                </a:solidFill>
                <a:latin typeface="Roboto" pitchFamily="2" charset="0"/>
                <a:ea typeface="Roboto" pitchFamily="2" charset="0"/>
              </a:rPr>
              <a:t>There will be no monthly meetings in August 2021. </a:t>
            </a:r>
          </a:p>
        </p:txBody>
      </p:sp>
    </p:spTree>
    <p:extLst>
      <p:ext uri="{BB962C8B-B14F-4D97-AF65-F5344CB8AC3E}">
        <p14:creationId xmlns:p14="http://schemas.microsoft.com/office/powerpoint/2010/main" val="172662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sp>
        <p:nvSpPr>
          <p:cNvPr id="2" name="TextBox 1">
            <a:extLst>
              <a:ext uri="{FF2B5EF4-FFF2-40B4-BE49-F238E27FC236}">
                <a16:creationId xmlns:a16="http://schemas.microsoft.com/office/drawing/2014/main" id="{4D49D4C6-5212-334A-BFFF-27530767CEBE}"/>
              </a:ext>
            </a:extLst>
          </p:cNvPr>
          <p:cNvSpPr txBox="1"/>
          <p:nvPr/>
        </p:nvSpPr>
        <p:spPr>
          <a:xfrm>
            <a:off x="3664800" y="3980209"/>
            <a:ext cx="5479200" cy="954107"/>
          </a:xfrm>
          <a:prstGeom prst="rect">
            <a:avLst/>
          </a:prstGeom>
          <a:noFill/>
        </p:spPr>
        <p:txBody>
          <a:bodyPr wrap="square" rtlCol="0">
            <a:spAutoFit/>
          </a:bodyPr>
          <a:lstStyle/>
          <a:p>
            <a:r>
              <a:rPr lang="en-US" sz="5600" dirty="0">
                <a:solidFill>
                  <a:schemeClr val="accent6"/>
                </a:solidFill>
                <a:latin typeface="Renogare" pitchFamily="2" charset="0"/>
              </a:rPr>
              <a:t>project team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3"/>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17</a:t>
            </a:fld>
            <a:endParaRPr sz="1400" dirty="0">
              <a:ea typeface="Raleway"/>
              <a:cs typeface="Raleway"/>
              <a:sym typeface="Raleway"/>
            </a:endParaRPr>
          </a:p>
        </p:txBody>
      </p:sp>
      <p:sp>
        <p:nvSpPr>
          <p:cNvPr id="358" name="Google Shape;358;p43"/>
          <p:cNvSpPr/>
          <p:nvPr/>
        </p:nvSpPr>
        <p:spPr>
          <a:xfrm>
            <a:off x="301725" y="292600"/>
            <a:ext cx="8503800" cy="9600"/>
          </a:xfrm>
          <a:prstGeom prst="rect">
            <a:avLst/>
          </a:prstGeom>
          <a:solidFill>
            <a:srgbClr val="B7B7B7"/>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latin typeface="Renogare" pitchFamily="2" charset="0"/>
            </a:endParaRPr>
          </a:p>
        </p:txBody>
      </p:sp>
      <p:sp>
        <p:nvSpPr>
          <p:cNvPr id="359" name="Google Shape;359;p43"/>
          <p:cNvSpPr txBox="1"/>
          <p:nvPr/>
        </p:nvSpPr>
        <p:spPr>
          <a:xfrm>
            <a:off x="301725" y="294831"/>
            <a:ext cx="8439300" cy="4685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Who would I be working with?</a:t>
            </a:r>
          </a:p>
          <a:p>
            <a:pPr marL="0" lvl="0" indent="0" algn="l" rtl="0">
              <a:spcBef>
                <a:spcPts val="0"/>
              </a:spcBef>
              <a:spcAft>
                <a:spcPts val="0"/>
              </a:spcAft>
              <a:buNone/>
            </a:pPr>
            <a:endParaRPr lang="en" sz="2400" b="1" dirty="0">
              <a:solidFill>
                <a:schemeClr val="accent1">
                  <a:lumMod val="75000"/>
                </a:schemeClr>
              </a:solidFill>
              <a:latin typeface="Roboto" pitchFamily="2" charset="0"/>
              <a:ea typeface="Roboto" pitchFamily="2" charset="0"/>
              <a:cs typeface="Raleway"/>
              <a:sym typeface="Raleway"/>
            </a:endParaRPr>
          </a:p>
          <a:p>
            <a:pPr marL="0" lvl="0" indent="0" algn="l" rtl="0">
              <a:spcBef>
                <a:spcPts val="0"/>
              </a:spcBef>
              <a:spcAft>
                <a:spcPts val="0"/>
              </a:spcAft>
              <a:buNone/>
            </a:pPr>
            <a:endParaRPr sz="2400" dirty="0">
              <a:latin typeface="Renogare" pitchFamily="2" charset="0"/>
              <a:ea typeface="Raleway"/>
              <a:cs typeface="Raleway"/>
              <a:sym typeface="Raleway"/>
            </a:endParaRPr>
          </a:p>
        </p:txBody>
      </p:sp>
      <p:pic>
        <p:nvPicPr>
          <p:cNvPr id="7" name="Picture 6" descr="A person wearing glasses and smiling at the camera&#10;&#10;Description automatically generated">
            <a:extLst>
              <a:ext uri="{FF2B5EF4-FFF2-40B4-BE49-F238E27FC236}">
                <a16:creationId xmlns:a16="http://schemas.microsoft.com/office/drawing/2014/main" id="{185FCBB2-5EC0-8047-BBC4-9D17568100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808" y="1802416"/>
            <a:ext cx="1273931" cy="1548290"/>
          </a:xfrm>
          <a:prstGeom prst="rect">
            <a:avLst/>
          </a:prstGeom>
        </p:spPr>
      </p:pic>
      <p:pic>
        <p:nvPicPr>
          <p:cNvPr id="14" name="Picture 13" descr="A person standing in front of a store&#10;&#10;Description automatically generated">
            <a:extLst>
              <a:ext uri="{FF2B5EF4-FFF2-40B4-BE49-F238E27FC236}">
                <a16:creationId xmlns:a16="http://schemas.microsoft.com/office/drawing/2014/main" id="{6DC31343-01F6-3E44-ACE5-384CCCC770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84408" y="1802416"/>
            <a:ext cx="1075387" cy="1587529"/>
          </a:xfrm>
          <a:prstGeom prst="rect">
            <a:avLst/>
          </a:prstGeom>
        </p:spPr>
      </p:pic>
      <p:graphicFrame>
        <p:nvGraphicFramePr>
          <p:cNvPr id="5" name="Table 9">
            <a:extLst>
              <a:ext uri="{FF2B5EF4-FFF2-40B4-BE49-F238E27FC236}">
                <a16:creationId xmlns:a16="http://schemas.microsoft.com/office/drawing/2014/main" id="{4ADD05DA-642D-DA45-BDE7-C4F5E8C5778F}"/>
              </a:ext>
            </a:extLst>
          </p:cNvPr>
          <p:cNvGraphicFramePr>
            <a:graphicFrameLocks noGrp="1"/>
          </p:cNvGraphicFramePr>
          <p:nvPr>
            <p:extLst>
              <p:ext uri="{D42A27DB-BD31-4B8C-83A1-F6EECF244321}">
                <p14:modId xmlns:p14="http://schemas.microsoft.com/office/powerpoint/2010/main" val="1002436634"/>
              </p:ext>
            </p:extLst>
          </p:nvPr>
        </p:nvGraphicFramePr>
        <p:xfrm>
          <a:off x="466807" y="3465195"/>
          <a:ext cx="6821025" cy="614400"/>
        </p:xfrm>
        <a:graphic>
          <a:graphicData uri="http://schemas.openxmlformats.org/drawingml/2006/table">
            <a:tbl>
              <a:tblPr firstRow="1" bandRow="1">
                <a:tableStyleId>{606BEDCA-9858-44D1-9D3F-FBEF56A2A930}</a:tableStyleId>
              </a:tblPr>
              <a:tblGrid>
                <a:gridCol w="3717826">
                  <a:extLst>
                    <a:ext uri="{9D8B030D-6E8A-4147-A177-3AD203B41FA5}">
                      <a16:colId xmlns:a16="http://schemas.microsoft.com/office/drawing/2014/main" val="1559157793"/>
                    </a:ext>
                  </a:extLst>
                </a:gridCol>
                <a:gridCol w="3103199">
                  <a:extLst>
                    <a:ext uri="{9D8B030D-6E8A-4147-A177-3AD203B41FA5}">
                      <a16:colId xmlns:a16="http://schemas.microsoft.com/office/drawing/2014/main" val="667553180"/>
                    </a:ext>
                  </a:extLst>
                </a:gridCol>
              </a:tblGrid>
              <a:tr h="309600">
                <a:tc>
                  <a:txBody>
                    <a:bodyPr/>
                    <a:lstStyle/>
                    <a:p>
                      <a:r>
                        <a:rPr lang="en-US" sz="1400" b="1" dirty="0">
                          <a:latin typeface="Roboto" pitchFamily="2" charset="0"/>
                          <a:ea typeface="Roboto" pitchFamily="2" charset="0"/>
                          <a:cs typeface="Beirut" pitchFamily="2" charset="-78"/>
                        </a:rPr>
                        <a:t>Bernadette </a:t>
                      </a:r>
                      <a:r>
                        <a:rPr lang="en-US" sz="1400" b="1" dirty="0" err="1">
                          <a:latin typeface="Roboto" pitchFamily="2" charset="0"/>
                          <a:ea typeface="Roboto" pitchFamily="2" charset="0"/>
                          <a:cs typeface="Beirut" pitchFamily="2" charset="-78"/>
                        </a:rPr>
                        <a:t>Onyenaka</a:t>
                      </a:r>
                      <a:endParaRPr lang="en-US" b="1" dirty="0"/>
                    </a:p>
                  </a:txBody>
                  <a:tcPr/>
                </a:tc>
                <a:tc>
                  <a:txBody>
                    <a:bodyPr/>
                    <a:lstStyle/>
                    <a:p>
                      <a:r>
                        <a:rPr lang="en-US" sz="1400" b="1" dirty="0">
                          <a:latin typeface="Roboto" pitchFamily="2" charset="0"/>
                          <a:ea typeface="Roboto" pitchFamily="2" charset="0"/>
                          <a:cs typeface="Beirut" pitchFamily="2" charset="-78"/>
                        </a:rPr>
                        <a:t>Jess Zimbabwe</a:t>
                      </a:r>
                      <a:endParaRPr lang="en-US" b="1" dirty="0"/>
                    </a:p>
                  </a:txBody>
                  <a:tcPr/>
                </a:tc>
                <a:extLst>
                  <a:ext uri="{0D108BD9-81ED-4DB2-BD59-A6C34878D82A}">
                    <a16:rowId xmlns:a16="http://schemas.microsoft.com/office/drawing/2014/main" val="2972250871"/>
                  </a:ext>
                </a:extLst>
              </a:tr>
              <a:tr h="2952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Roboto" pitchFamily="2" charset="0"/>
                          <a:ea typeface="Roboto" pitchFamily="2" charset="0"/>
                          <a:cs typeface="Beirut" pitchFamily="2" charset="-78"/>
                        </a:rPr>
                        <a:t>O+G Racial Equity Collaborative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Roboto" pitchFamily="2" charset="0"/>
                          <a:ea typeface="Roboto" pitchFamily="2" charset="0"/>
                          <a:cs typeface="Beirut" pitchFamily="2" charset="-78"/>
                        </a:rPr>
                        <a:t>Plot Strategies</a:t>
                      </a:r>
                    </a:p>
                  </a:txBody>
                  <a:tcPr/>
                </a:tc>
                <a:extLst>
                  <a:ext uri="{0D108BD9-81ED-4DB2-BD59-A6C34878D82A}">
                    <a16:rowId xmlns:a16="http://schemas.microsoft.com/office/drawing/2014/main" val="2918465412"/>
                  </a:ext>
                </a:extLst>
              </a:tr>
            </a:tbl>
          </a:graphicData>
        </a:graphic>
      </p:graphicFrame>
      <p:sp>
        <p:nvSpPr>
          <p:cNvPr id="18" name="TextBox 17">
            <a:extLst>
              <a:ext uri="{FF2B5EF4-FFF2-40B4-BE49-F238E27FC236}">
                <a16:creationId xmlns:a16="http://schemas.microsoft.com/office/drawing/2014/main" id="{A1955014-5AD6-3841-A0B0-D9DC3396A557}"/>
              </a:ext>
            </a:extLst>
          </p:cNvPr>
          <p:cNvSpPr txBox="1"/>
          <p:nvPr/>
        </p:nvSpPr>
        <p:spPr>
          <a:xfrm>
            <a:off x="330255" y="752513"/>
            <a:ext cx="8475270" cy="738664"/>
          </a:xfrm>
          <a:prstGeom prst="rect">
            <a:avLst/>
          </a:prstGeom>
          <a:noFill/>
        </p:spPr>
        <p:txBody>
          <a:bodyPr wrap="square" rtlCol="0">
            <a:spAutoFit/>
          </a:bodyPr>
          <a:lstStyle/>
          <a:p>
            <a:r>
              <a:rPr lang="en-US" dirty="0">
                <a:latin typeface="Roboto" pitchFamily="2" charset="0"/>
                <a:ea typeface="Roboto" pitchFamily="2" charset="0"/>
                <a:cs typeface="Beirut" pitchFamily="2" charset="-78"/>
              </a:rPr>
              <a:t>The Community of Practice </a:t>
            </a:r>
            <a:r>
              <a:rPr lang="en-US" b="1" dirty="0">
                <a:solidFill>
                  <a:schemeClr val="accent1">
                    <a:lumMod val="75000"/>
                  </a:schemeClr>
                </a:solidFill>
                <a:latin typeface="Roboto" pitchFamily="2" charset="0"/>
                <a:ea typeface="Roboto" pitchFamily="2" charset="0"/>
                <a:cs typeface="Beirut" pitchFamily="2" charset="-78"/>
              </a:rPr>
              <a:t>Faculty Mentors</a:t>
            </a:r>
            <a:r>
              <a:rPr lang="en-US" dirty="0">
                <a:latin typeface="Roboto" pitchFamily="2" charset="0"/>
                <a:ea typeface="Roboto" pitchFamily="2" charset="0"/>
                <a:cs typeface="Beirut" pitchFamily="2" charset="-78"/>
              </a:rPr>
              <a:t> will </a:t>
            </a:r>
            <a:r>
              <a:rPr lang="en-US" dirty="0"/>
              <a:t>share their expertise with the participants as they seek to address tough challenges around equitable revitalization in their places and work with two of the four cities each to help them advance their projects between full cohort meetings. </a:t>
            </a:r>
          </a:p>
        </p:txBody>
      </p:sp>
    </p:spTree>
    <p:extLst>
      <p:ext uri="{BB962C8B-B14F-4D97-AF65-F5344CB8AC3E}">
        <p14:creationId xmlns:p14="http://schemas.microsoft.com/office/powerpoint/2010/main" val="201001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3"/>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18</a:t>
            </a:fld>
            <a:endParaRPr sz="1400" dirty="0">
              <a:ea typeface="Raleway"/>
              <a:cs typeface="Raleway"/>
              <a:sym typeface="Raleway"/>
            </a:endParaRPr>
          </a:p>
        </p:txBody>
      </p:sp>
      <p:sp>
        <p:nvSpPr>
          <p:cNvPr id="358" name="Google Shape;358;p43"/>
          <p:cNvSpPr/>
          <p:nvPr/>
        </p:nvSpPr>
        <p:spPr>
          <a:xfrm>
            <a:off x="301725" y="292600"/>
            <a:ext cx="8503800" cy="9600"/>
          </a:xfrm>
          <a:prstGeom prst="rect">
            <a:avLst/>
          </a:prstGeom>
          <a:solidFill>
            <a:srgbClr val="B7B7B7"/>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latin typeface="Renogare" pitchFamily="2" charset="0"/>
            </a:endParaRPr>
          </a:p>
        </p:txBody>
      </p:sp>
      <p:sp>
        <p:nvSpPr>
          <p:cNvPr id="359" name="Google Shape;359;p43"/>
          <p:cNvSpPr txBox="1"/>
          <p:nvPr/>
        </p:nvSpPr>
        <p:spPr>
          <a:xfrm>
            <a:off x="361950" y="323850"/>
            <a:ext cx="8439300" cy="433500"/>
          </a:xfrm>
          <a:prstGeom prst="rect">
            <a:avLst/>
          </a:prstGeom>
          <a:noFill/>
          <a:ln>
            <a:noFill/>
          </a:ln>
        </p:spPr>
        <p:txBody>
          <a:bodyPr spcFirstLastPara="1" wrap="square" lIns="91425" tIns="91425" rIns="91425" bIns="91425" anchor="t" anchorCtr="0">
            <a:noAutofit/>
          </a:bodyPr>
          <a:lstStyle/>
          <a:p>
            <a:r>
              <a:rPr lang="en" sz="2400" dirty="0">
                <a:latin typeface="Renogare" pitchFamily="2" charset="0"/>
                <a:ea typeface="Raleway"/>
                <a:cs typeface="Raleway"/>
                <a:sym typeface="Raleway"/>
              </a:rPr>
              <a:t>Who would I be working with?</a:t>
            </a:r>
          </a:p>
        </p:txBody>
      </p:sp>
      <p:pic>
        <p:nvPicPr>
          <p:cNvPr id="10" name="Picture 9">
            <a:extLst>
              <a:ext uri="{FF2B5EF4-FFF2-40B4-BE49-F238E27FC236}">
                <a16:creationId xmlns:a16="http://schemas.microsoft.com/office/drawing/2014/main" id="{A8CC6A68-4828-8145-8C22-E8B669268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91" y="1585100"/>
            <a:ext cx="1195997" cy="1534259"/>
          </a:xfrm>
          <a:prstGeom prst="rect">
            <a:avLst/>
          </a:prstGeom>
        </p:spPr>
      </p:pic>
      <p:sp>
        <p:nvSpPr>
          <p:cNvPr id="15" name="Rectangle 14">
            <a:extLst>
              <a:ext uri="{FF2B5EF4-FFF2-40B4-BE49-F238E27FC236}">
                <a16:creationId xmlns:a16="http://schemas.microsoft.com/office/drawing/2014/main" id="{65CEBA01-C4EE-694A-8F2A-9474B943FC63}"/>
              </a:ext>
            </a:extLst>
          </p:cNvPr>
          <p:cNvSpPr/>
          <p:nvPr/>
        </p:nvSpPr>
        <p:spPr>
          <a:xfrm>
            <a:off x="3491589" y="3163445"/>
            <a:ext cx="2827936" cy="523220"/>
          </a:xfrm>
          <a:prstGeom prst="rect">
            <a:avLst/>
          </a:prstGeom>
        </p:spPr>
        <p:txBody>
          <a:bodyPr wrap="square">
            <a:spAutoFit/>
          </a:bodyPr>
          <a:lstStyle/>
          <a:p>
            <a:br>
              <a:rPr lang="en-US" dirty="0">
                <a:solidFill>
                  <a:schemeClr val="tx1"/>
                </a:solidFill>
                <a:latin typeface="Roboto" pitchFamily="2" charset="0"/>
                <a:ea typeface="Roboto" pitchFamily="2" charset="0"/>
              </a:rPr>
            </a:br>
            <a:endParaRPr lang="en-US" dirty="0">
              <a:solidFill>
                <a:schemeClr val="tx1"/>
              </a:solidFill>
              <a:latin typeface="Roboto" pitchFamily="2" charset="0"/>
              <a:ea typeface="Roboto" pitchFamily="2" charset="0"/>
            </a:endParaRPr>
          </a:p>
        </p:txBody>
      </p:sp>
      <p:pic>
        <p:nvPicPr>
          <p:cNvPr id="18" name="Picture 17" descr="A person smiling for the camera&#10;&#10;Description automatically generated">
            <a:extLst>
              <a:ext uri="{FF2B5EF4-FFF2-40B4-BE49-F238E27FC236}">
                <a16:creationId xmlns:a16="http://schemas.microsoft.com/office/drawing/2014/main" id="{2DDF78A3-306B-8748-A2E5-801A41343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4776" y="1583722"/>
            <a:ext cx="1091280" cy="1537014"/>
          </a:xfrm>
          <a:prstGeom prst="rect">
            <a:avLst/>
          </a:prstGeom>
        </p:spPr>
      </p:pic>
      <p:pic>
        <p:nvPicPr>
          <p:cNvPr id="20" name="Picture 19" descr="A person wearing a suit and tie smiling at the camera&#10;&#10;Description automatically generated">
            <a:extLst>
              <a:ext uri="{FF2B5EF4-FFF2-40B4-BE49-F238E27FC236}">
                <a16:creationId xmlns:a16="http://schemas.microsoft.com/office/drawing/2014/main" id="{CFDBA3EA-5FE2-6C4E-BAA2-F66A592B67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3827" y="1591148"/>
            <a:ext cx="1018807" cy="1528211"/>
          </a:xfrm>
          <a:prstGeom prst="rect">
            <a:avLst/>
          </a:prstGeom>
        </p:spPr>
      </p:pic>
      <p:sp>
        <p:nvSpPr>
          <p:cNvPr id="24" name="TextBox 23">
            <a:extLst>
              <a:ext uri="{FF2B5EF4-FFF2-40B4-BE49-F238E27FC236}">
                <a16:creationId xmlns:a16="http://schemas.microsoft.com/office/drawing/2014/main" id="{1C8D4DAB-64E3-404E-AF7E-C33B0F84B7A1}"/>
              </a:ext>
            </a:extLst>
          </p:cNvPr>
          <p:cNvSpPr txBox="1"/>
          <p:nvPr/>
        </p:nvSpPr>
        <p:spPr>
          <a:xfrm>
            <a:off x="367020" y="816295"/>
            <a:ext cx="6937665" cy="523220"/>
          </a:xfrm>
          <a:prstGeom prst="rect">
            <a:avLst/>
          </a:prstGeom>
          <a:noFill/>
        </p:spPr>
        <p:txBody>
          <a:bodyPr wrap="square" rtlCol="0">
            <a:spAutoFit/>
          </a:bodyPr>
          <a:lstStyle/>
          <a:p>
            <a:r>
              <a:rPr lang="en-US" dirty="0">
                <a:latin typeface="Roboto" pitchFamily="2" charset="0"/>
                <a:ea typeface="Roboto" pitchFamily="2" charset="0"/>
                <a:cs typeface="Beirut" pitchFamily="2" charset="-78"/>
              </a:rPr>
              <a:t>The Community of Practice </a:t>
            </a:r>
            <a:r>
              <a:rPr lang="en-US" b="1" dirty="0">
                <a:solidFill>
                  <a:schemeClr val="accent1">
                    <a:lumMod val="75000"/>
                  </a:schemeClr>
                </a:solidFill>
                <a:latin typeface="Roboto" pitchFamily="2" charset="0"/>
                <a:ea typeface="Roboto" pitchFamily="2" charset="0"/>
                <a:cs typeface="Beirut" pitchFamily="2" charset="-78"/>
              </a:rPr>
              <a:t>Faculty</a:t>
            </a:r>
            <a:r>
              <a:rPr lang="en-US" dirty="0">
                <a:latin typeface="Roboto" pitchFamily="2" charset="0"/>
                <a:ea typeface="Roboto" pitchFamily="2" charset="0"/>
                <a:cs typeface="Beirut" pitchFamily="2" charset="-78"/>
              </a:rPr>
              <a:t> will </a:t>
            </a:r>
            <a:r>
              <a:rPr lang="en-US" dirty="0"/>
              <a:t>share their expertise with the participants as they seek to address tough challenges around equitable revitalization in their places. </a:t>
            </a:r>
          </a:p>
        </p:txBody>
      </p:sp>
      <p:graphicFrame>
        <p:nvGraphicFramePr>
          <p:cNvPr id="25" name="Table 9">
            <a:extLst>
              <a:ext uri="{FF2B5EF4-FFF2-40B4-BE49-F238E27FC236}">
                <a16:creationId xmlns:a16="http://schemas.microsoft.com/office/drawing/2014/main" id="{4C07CCFA-FA3E-D04B-B36E-540058E3202D}"/>
              </a:ext>
            </a:extLst>
          </p:cNvPr>
          <p:cNvGraphicFramePr>
            <a:graphicFrameLocks noGrp="1"/>
          </p:cNvGraphicFramePr>
          <p:nvPr>
            <p:extLst>
              <p:ext uri="{D42A27DB-BD31-4B8C-83A1-F6EECF244321}">
                <p14:modId xmlns:p14="http://schemas.microsoft.com/office/powerpoint/2010/main" val="283673853"/>
              </p:ext>
            </p:extLst>
          </p:nvPr>
        </p:nvGraphicFramePr>
        <p:xfrm>
          <a:off x="458991" y="3236098"/>
          <a:ext cx="8087409" cy="827760"/>
        </p:xfrm>
        <a:graphic>
          <a:graphicData uri="http://schemas.openxmlformats.org/drawingml/2006/table">
            <a:tbl>
              <a:tblPr firstRow="1" bandRow="1">
                <a:tableStyleId>{606BEDCA-9858-44D1-9D3F-FBEF56A2A930}</a:tableStyleId>
              </a:tblPr>
              <a:tblGrid>
                <a:gridCol w="2305809">
                  <a:extLst>
                    <a:ext uri="{9D8B030D-6E8A-4147-A177-3AD203B41FA5}">
                      <a16:colId xmlns:a16="http://schemas.microsoft.com/office/drawing/2014/main" val="1559157793"/>
                    </a:ext>
                  </a:extLst>
                </a:gridCol>
                <a:gridCol w="3225600">
                  <a:extLst>
                    <a:ext uri="{9D8B030D-6E8A-4147-A177-3AD203B41FA5}">
                      <a16:colId xmlns:a16="http://schemas.microsoft.com/office/drawing/2014/main" val="667553180"/>
                    </a:ext>
                  </a:extLst>
                </a:gridCol>
                <a:gridCol w="2556000">
                  <a:extLst>
                    <a:ext uri="{9D8B030D-6E8A-4147-A177-3AD203B41FA5}">
                      <a16:colId xmlns:a16="http://schemas.microsoft.com/office/drawing/2014/main" val="241879808"/>
                    </a:ext>
                  </a:extLst>
                </a:gridCol>
              </a:tblGrid>
              <a:tr h="309600">
                <a:tc>
                  <a:txBody>
                    <a:bodyPr/>
                    <a:lstStyle/>
                    <a:p>
                      <a:r>
                        <a:rPr lang="en-US" b="1" dirty="0">
                          <a:latin typeface="Roboto" pitchFamily="2" charset="0"/>
                          <a:ea typeface="Roboto" pitchFamily="2" charset="0"/>
                          <a:cs typeface="Beirut" pitchFamily="2" charset="-78"/>
                        </a:rPr>
                        <a:t>Charles Cross</a:t>
                      </a:r>
                    </a:p>
                  </a:txBody>
                  <a:tcPr/>
                </a:tc>
                <a:tc>
                  <a:txBody>
                    <a:bodyPr/>
                    <a:lstStyle/>
                    <a:p>
                      <a:r>
                        <a:rPr lang="en-US" b="1" dirty="0">
                          <a:solidFill>
                            <a:schemeClr val="tx1"/>
                          </a:solidFill>
                          <a:latin typeface="Roboto" pitchFamily="2" charset="0"/>
                          <a:ea typeface="Roboto" pitchFamily="2" charset="0"/>
                        </a:rPr>
                        <a:t>Jenna DeAngelo</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latin typeface="Roboto" pitchFamily="2" charset="0"/>
                          <a:ea typeface="Roboto" pitchFamily="2" charset="0"/>
                          <a:cs typeface="Beirut" pitchFamily="2" charset="-78"/>
                        </a:rPr>
                        <a:t>Carlos Delgado</a:t>
                      </a:r>
                    </a:p>
                  </a:txBody>
                  <a:tcPr/>
                </a:tc>
                <a:extLst>
                  <a:ext uri="{0D108BD9-81ED-4DB2-BD59-A6C34878D82A}">
                    <a16:rowId xmlns:a16="http://schemas.microsoft.com/office/drawing/2014/main" val="2972250871"/>
                  </a:ext>
                </a:extLst>
              </a:tr>
              <a:tr h="295200">
                <a:tc>
                  <a:txBody>
                    <a:bodyPr/>
                    <a:lstStyle/>
                    <a:p>
                      <a:r>
                        <a:rPr lang="en-US" dirty="0">
                          <a:latin typeface="Roboto" pitchFamily="2" charset="0"/>
                          <a:ea typeface="Roboto" pitchFamily="2" charset="0"/>
                          <a:cs typeface="Beirut" pitchFamily="2" charset="-78"/>
                        </a:rPr>
                        <a:t>Detroit Collaborative Design Center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1"/>
                          </a:solidFill>
                          <a:latin typeface="Roboto" pitchFamily="2" charset="0"/>
                          <a:ea typeface="Roboto" pitchFamily="2" charset="0"/>
                        </a:rPr>
                        <a:t>Lincoln Institute of Land Policy</a:t>
                      </a:r>
                      <a:endParaRPr lang="en-US" sz="1400" b="1" dirty="0">
                        <a:latin typeface="Roboto" pitchFamily="2" charset="0"/>
                        <a:ea typeface="Roboto" pitchFamily="2" charset="0"/>
                        <a:cs typeface="Beirut"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latin typeface="Roboto" pitchFamily="2" charset="0"/>
                          <a:ea typeface="Roboto" pitchFamily="2" charset="0"/>
                          <a:cs typeface="Beirut" pitchFamily="2" charset="-78"/>
                        </a:rPr>
                        <a:t>PolicyLink</a:t>
                      </a:r>
                      <a:endParaRPr lang="en-US" dirty="0">
                        <a:latin typeface="Roboto" pitchFamily="2" charset="0"/>
                        <a:ea typeface="Roboto" pitchFamily="2" charset="0"/>
                        <a:cs typeface="Beirut" pitchFamily="2" charset="-7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oboto" pitchFamily="2" charset="0"/>
                        <a:ea typeface="Roboto" pitchFamily="2" charset="0"/>
                        <a:cs typeface="Beirut" pitchFamily="2" charset="-78"/>
                      </a:endParaRPr>
                    </a:p>
                  </a:txBody>
                  <a:tcPr/>
                </a:tc>
                <a:extLst>
                  <a:ext uri="{0D108BD9-81ED-4DB2-BD59-A6C34878D82A}">
                    <a16:rowId xmlns:a16="http://schemas.microsoft.com/office/drawing/2014/main" val="29184654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3"/>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19</a:t>
            </a:fld>
            <a:endParaRPr sz="1400" dirty="0">
              <a:ea typeface="Raleway"/>
              <a:cs typeface="Raleway"/>
              <a:sym typeface="Raleway"/>
            </a:endParaRPr>
          </a:p>
        </p:txBody>
      </p:sp>
      <p:sp>
        <p:nvSpPr>
          <p:cNvPr id="358" name="Google Shape;358;p43"/>
          <p:cNvSpPr/>
          <p:nvPr/>
        </p:nvSpPr>
        <p:spPr>
          <a:xfrm>
            <a:off x="301725" y="292600"/>
            <a:ext cx="8503800" cy="9600"/>
          </a:xfrm>
          <a:prstGeom prst="rect">
            <a:avLst/>
          </a:prstGeom>
          <a:solidFill>
            <a:srgbClr val="B7B7B7"/>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latin typeface="Renogare" pitchFamily="2" charset="0"/>
            </a:endParaRPr>
          </a:p>
        </p:txBody>
      </p:sp>
      <p:sp>
        <p:nvSpPr>
          <p:cNvPr id="359" name="Google Shape;359;p43"/>
          <p:cNvSpPr txBox="1"/>
          <p:nvPr/>
        </p:nvSpPr>
        <p:spPr>
          <a:xfrm>
            <a:off x="361950" y="323850"/>
            <a:ext cx="8439300" cy="433500"/>
          </a:xfrm>
          <a:prstGeom prst="rect">
            <a:avLst/>
          </a:prstGeom>
          <a:noFill/>
          <a:ln>
            <a:noFill/>
          </a:ln>
        </p:spPr>
        <p:txBody>
          <a:bodyPr spcFirstLastPara="1" wrap="square" lIns="91425" tIns="91425" rIns="91425" bIns="91425" anchor="t" anchorCtr="0">
            <a:noAutofit/>
          </a:bodyPr>
          <a:lstStyle/>
          <a:p>
            <a:r>
              <a:rPr lang="en" sz="2400" dirty="0">
                <a:latin typeface="Renogare" pitchFamily="2" charset="0"/>
                <a:ea typeface="Raleway"/>
                <a:cs typeface="Raleway"/>
                <a:sym typeface="Raleway"/>
              </a:rPr>
              <a:t>Who would I be working with?</a:t>
            </a:r>
          </a:p>
        </p:txBody>
      </p:sp>
      <p:sp>
        <p:nvSpPr>
          <p:cNvPr id="15" name="Rectangle 14">
            <a:extLst>
              <a:ext uri="{FF2B5EF4-FFF2-40B4-BE49-F238E27FC236}">
                <a16:creationId xmlns:a16="http://schemas.microsoft.com/office/drawing/2014/main" id="{65CEBA01-C4EE-694A-8F2A-9474B943FC63}"/>
              </a:ext>
            </a:extLst>
          </p:cNvPr>
          <p:cNvSpPr/>
          <p:nvPr/>
        </p:nvSpPr>
        <p:spPr>
          <a:xfrm>
            <a:off x="3491589" y="3163445"/>
            <a:ext cx="2827936" cy="523220"/>
          </a:xfrm>
          <a:prstGeom prst="rect">
            <a:avLst/>
          </a:prstGeom>
        </p:spPr>
        <p:txBody>
          <a:bodyPr wrap="square">
            <a:spAutoFit/>
          </a:bodyPr>
          <a:lstStyle/>
          <a:p>
            <a:br>
              <a:rPr lang="en-US" dirty="0">
                <a:solidFill>
                  <a:schemeClr val="tx1"/>
                </a:solidFill>
                <a:latin typeface="Roboto" pitchFamily="2" charset="0"/>
                <a:ea typeface="Roboto" pitchFamily="2" charset="0"/>
              </a:rPr>
            </a:br>
            <a:endParaRPr lang="en-US" dirty="0">
              <a:solidFill>
                <a:schemeClr val="tx1"/>
              </a:solidFill>
              <a:latin typeface="Roboto" pitchFamily="2" charset="0"/>
              <a:ea typeface="Roboto" pitchFamily="2" charset="0"/>
            </a:endParaRPr>
          </a:p>
        </p:txBody>
      </p:sp>
      <p:sp>
        <p:nvSpPr>
          <p:cNvPr id="24" name="TextBox 23">
            <a:extLst>
              <a:ext uri="{FF2B5EF4-FFF2-40B4-BE49-F238E27FC236}">
                <a16:creationId xmlns:a16="http://schemas.microsoft.com/office/drawing/2014/main" id="{1C8D4DAB-64E3-404E-AF7E-C33B0F84B7A1}"/>
              </a:ext>
            </a:extLst>
          </p:cNvPr>
          <p:cNvSpPr txBox="1"/>
          <p:nvPr/>
        </p:nvSpPr>
        <p:spPr>
          <a:xfrm>
            <a:off x="367020" y="816295"/>
            <a:ext cx="8317989" cy="738664"/>
          </a:xfrm>
          <a:prstGeom prst="rect">
            <a:avLst/>
          </a:prstGeom>
          <a:noFill/>
        </p:spPr>
        <p:txBody>
          <a:bodyPr wrap="square" rtlCol="0">
            <a:spAutoFit/>
          </a:bodyPr>
          <a:lstStyle/>
          <a:p>
            <a:r>
              <a:rPr lang="en-US" dirty="0">
                <a:latin typeface="Roboto" pitchFamily="2" charset="0"/>
                <a:ea typeface="Roboto" pitchFamily="2" charset="0"/>
                <a:cs typeface="Beirut" pitchFamily="2" charset="-78"/>
              </a:rPr>
              <a:t>The Community of Practice </a:t>
            </a:r>
            <a:r>
              <a:rPr lang="en-US" b="1" dirty="0">
                <a:solidFill>
                  <a:schemeClr val="accent1">
                    <a:lumMod val="75000"/>
                  </a:schemeClr>
                </a:solidFill>
                <a:latin typeface="Roboto" pitchFamily="2" charset="0"/>
                <a:ea typeface="Roboto" pitchFamily="2" charset="0"/>
                <a:cs typeface="Beirut" pitchFamily="2" charset="-78"/>
              </a:rPr>
              <a:t>Staff</a:t>
            </a:r>
            <a:r>
              <a:rPr lang="en-US" dirty="0">
                <a:latin typeface="Roboto" pitchFamily="2" charset="0"/>
                <a:ea typeface="Roboto" pitchFamily="2" charset="0"/>
                <a:cs typeface="Beirut" pitchFamily="2" charset="-78"/>
              </a:rPr>
              <a:t> will facilitate monthly meetings, recruit guest experts, research policy ideas, manage communications and the learning network, and generally support participating city teams and faculty.  </a:t>
            </a:r>
            <a:endParaRPr lang="en-US" dirty="0"/>
          </a:p>
        </p:txBody>
      </p:sp>
      <p:graphicFrame>
        <p:nvGraphicFramePr>
          <p:cNvPr id="25" name="Table 9">
            <a:extLst>
              <a:ext uri="{FF2B5EF4-FFF2-40B4-BE49-F238E27FC236}">
                <a16:creationId xmlns:a16="http://schemas.microsoft.com/office/drawing/2014/main" id="{4C07CCFA-FA3E-D04B-B36E-540058E3202D}"/>
              </a:ext>
            </a:extLst>
          </p:cNvPr>
          <p:cNvGraphicFramePr>
            <a:graphicFrameLocks noGrp="1"/>
          </p:cNvGraphicFramePr>
          <p:nvPr>
            <p:extLst>
              <p:ext uri="{D42A27DB-BD31-4B8C-83A1-F6EECF244321}">
                <p14:modId xmlns:p14="http://schemas.microsoft.com/office/powerpoint/2010/main" val="359516278"/>
              </p:ext>
            </p:extLst>
          </p:nvPr>
        </p:nvGraphicFramePr>
        <p:xfrm>
          <a:off x="454870" y="3529337"/>
          <a:ext cx="6553809" cy="1254480"/>
        </p:xfrm>
        <a:graphic>
          <a:graphicData uri="http://schemas.openxmlformats.org/drawingml/2006/table">
            <a:tbl>
              <a:tblPr firstRow="1" bandRow="1">
                <a:tableStyleId>{606BEDCA-9858-44D1-9D3F-FBEF56A2A930}</a:tableStyleId>
              </a:tblPr>
              <a:tblGrid>
                <a:gridCol w="3559493">
                  <a:extLst>
                    <a:ext uri="{9D8B030D-6E8A-4147-A177-3AD203B41FA5}">
                      <a16:colId xmlns:a16="http://schemas.microsoft.com/office/drawing/2014/main" val="1559157793"/>
                    </a:ext>
                  </a:extLst>
                </a:gridCol>
                <a:gridCol w="2994316">
                  <a:extLst>
                    <a:ext uri="{9D8B030D-6E8A-4147-A177-3AD203B41FA5}">
                      <a16:colId xmlns:a16="http://schemas.microsoft.com/office/drawing/2014/main" val="667553180"/>
                    </a:ext>
                  </a:extLst>
                </a:gridCol>
              </a:tblGrid>
              <a:tr h="309600">
                <a:tc>
                  <a:txBody>
                    <a:bodyPr/>
                    <a:lstStyle/>
                    <a:p>
                      <a:r>
                        <a:rPr lang="en-US" b="1" dirty="0">
                          <a:latin typeface="Roboto" pitchFamily="2" charset="0"/>
                          <a:ea typeface="Roboto" pitchFamily="2" charset="0"/>
                          <a:cs typeface="Beirut" pitchFamily="2" charset="-78"/>
                        </a:rPr>
                        <a:t>Jessie Grogan</a:t>
                      </a:r>
                    </a:p>
                  </a:txBody>
                  <a:tcPr/>
                </a:tc>
                <a:tc>
                  <a:txBody>
                    <a:bodyPr/>
                    <a:lstStyle/>
                    <a:p>
                      <a:r>
                        <a:rPr lang="en-US" b="1" dirty="0">
                          <a:latin typeface="Roboto" pitchFamily="2" charset="0"/>
                          <a:ea typeface="Roboto" pitchFamily="2" charset="0"/>
                          <a:cs typeface="Beirut" pitchFamily="2" charset="-78"/>
                        </a:rPr>
                        <a:t>Jess Wunsch</a:t>
                      </a:r>
                    </a:p>
                  </a:txBody>
                  <a:tcPr/>
                </a:tc>
                <a:extLst>
                  <a:ext uri="{0D108BD9-81ED-4DB2-BD59-A6C34878D82A}">
                    <a16:rowId xmlns:a16="http://schemas.microsoft.com/office/drawing/2014/main" val="2972250871"/>
                  </a:ext>
                </a:extLst>
              </a:tr>
              <a:tr h="295200">
                <a:tc>
                  <a:txBody>
                    <a:bodyPr/>
                    <a:lstStyle/>
                    <a:p>
                      <a:r>
                        <a:rPr lang="en-US" dirty="0">
                          <a:latin typeface="Roboto" pitchFamily="2" charset="0"/>
                          <a:ea typeface="Roboto" pitchFamily="2" charset="0"/>
                        </a:rPr>
                        <a:t>Associate Director of Reduced Poverty and Spatial Inequality</a:t>
                      </a:r>
                      <a:r>
                        <a:rPr lang="en-US" dirty="0">
                          <a:latin typeface="Roboto" pitchFamily="2" charset="0"/>
                          <a:ea typeface="Roboto" pitchFamily="2" charset="0"/>
                          <a:cs typeface="Beirut" pitchFamily="2" charset="-78"/>
                        </a:rPr>
                        <a:t>,</a:t>
                      </a:r>
                    </a:p>
                    <a:p>
                      <a:r>
                        <a:rPr lang="en-US" dirty="0">
                          <a:latin typeface="Roboto" pitchFamily="2" charset="0"/>
                          <a:ea typeface="Roboto" pitchFamily="2" charset="0"/>
                          <a:cs typeface="Beirut" pitchFamily="2" charset="-78"/>
                        </a:rPr>
                        <a:t>Lincoln Institute of Land Policy</a:t>
                      </a:r>
                    </a:p>
                    <a:p>
                      <a:endParaRPr lang="en-US" dirty="0">
                        <a:latin typeface="Roboto" pitchFamily="2" charset="0"/>
                        <a:ea typeface="Roboto" pitchFamily="2" charset="0"/>
                      </a:endParaRPr>
                    </a:p>
                  </a:txBody>
                  <a:tcPr/>
                </a:tc>
                <a:tc>
                  <a:txBody>
                    <a:bodyPr/>
                    <a:lstStyle/>
                    <a:p>
                      <a:r>
                        <a:rPr lang="en-US" dirty="0">
                          <a:latin typeface="Roboto" pitchFamily="2" charset="0"/>
                          <a:ea typeface="Roboto" pitchFamily="2" charset="0"/>
                          <a:cs typeface="Beirut" pitchFamily="2" charset="-78"/>
                        </a:rPr>
                        <a:t>Research Assistant,</a:t>
                      </a:r>
                    </a:p>
                    <a:p>
                      <a:r>
                        <a:rPr lang="en-US" dirty="0">
                          <a:latin typeface="Roboto" pitchFamily="2" charset="0"/>
                          <a:ea typeface="Roboto" pitchFamily="2" charset="0"/>
                          <a:cs typeface="Beirut" pitchFamily="2" charset="-78"/>
                        </a:rPr>
                        <a:t>Lincoln Institute of Land Policy</a:t>
                      </a:r>
                    </a:p>
                  </a:txBody>
                  <a:tcPr/>
                </a:tc>
                <a:extLst>
                  <a:ext uri="{0D108BD9-81ED-4DB2-BD59-A6C34878D82A}">
                    <a16:rowId xmlns:a16="http://schemas.microsoft.com/office/drawing/2014/main" val="2918465412"/>
                  </a:ext>
                </a:extLst>
              </a:tr>
            </a:tbl>
          </a:graphicData>
        </a:graphic>
      </p:graphicFrame>
      <p:pic>
        <p:nvPicPr>
          <p:cNvPr id="3" name="Picture 2" descr="A person smiling for the camera&#10;&#10;Description automatically generated">
            <a:extLst>
              <a:ext uri="{FF2B5EF4-FFF2-40B4-BE49-F238E27FC236}">
                <a16:creationId xmlns:a16="http://schemas.microsoft.com/office/drawing/2014/main" id="{9666565A-6A2E-2549-8EE7-3C3A8B85305D}"/>
              </a:ext>
            </a:extLst>
          </p:cNvPr>
          <p:cNvPicPr>
            <a:picLocks noChangeAspect="1"/>
          </p:cNvPicPr>
          <p:nvPr/>
        </p:nvPicPr>
        <p:blipFill rotWithShape="1">
          <a:blip r:embed="rId3"/>
          <a:srcRect l="34924" t="12324" r="28226" b="9357"/>
          <a:stretch/>
        </p:blipFill>
        <p:spPr>
          <a:xfrm>
            <a:off x="454870" y="1658635"/>
            <a:ext cx="1245006" cy="1767025"/>
          </a:xfrm>
          <a:prstGeom prst="rect">
            <a:avLst/>
          </a:prstGeom>
        </p:spPr>
      </p:pic>
      <p:pic>
        <p:nvPicPr>
          <p:cNvPr id="5" name="Picture 4" descr="A person standing in front of a mountain&#10;&#10;Description automatically generated">
            <a:extLst>
              <a:ext uri="{FF2B5EF4-FFF2-40B4-BE49-F238E27FC236}">
                <a16:creationId xmlns:a16="http://schemas.microsoft.com/office/drawing/2014/main" id="{1D5F6AB2-C3ED-A346-99EE-1E198125A347}"/>
              </a:ext>
            </a:extLst>
          </p:cNvPr>
          <p:cNvPicPr>
            <a:picLocks noChangeAspect="1"/>
          </p:cNvPicPr>
          <p:nvPr/>
        </p:nvPicPr>
        <p:blipFill rotWithShape="1">
          <a:blip r:embed="rId4"/>
          <a:srcRect l="38381" t="28745" r="29055"/>
          <a:stretch/>
        </p:blipFill>
        <p:spPr>
          <a:xfrm>
            <a:off x="4078341" y="1658635"/>
            <a:ext cx="1408059" cy="1767026"/>
          </a:xfrm>
          <a:prstGeom prst="rect">
            <a:avLst/>
          </a:prstGeom>
        </p:spPr>
      </p:pic>
    </p:spTree>
    <p:extLst>
      <p:ext uri="{BB962C8B-B14F-4D97-AF65-F5344CB8AC3E}">
        <p14:creationId xmlns:p14="http://schemas.microsoft.com/office/powerpoint/2010/main" val="247649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2</a:t>
            </a:fld>
            <a:endParaRPr sz="1400" dirty="0">
              <a:ea typeface="Raleway"/>
              <a:cs typeface="Raleway"/>
              <a:sym typeface="Raleway"/>
            </a:endParaRPr>
          </a:p>
        </p:txBody>
      </p:sp>
      <p:sp>
        <p:nvSpPr>
          <p:cNvPr id="83" name="Google Shape;83;p18"/>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84" name="Google Shape;84;p18"/>
          <p:cNvSpPr txBox="1"/>
          <p:nvPr/>
        </p:nvSpPr>
        <p:spPr>
          <a:xfrm>
            <a:off x="301725" y="330689"/>
            <a:ext cx="8439300" cy="37393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Roboto" panose="02000000000000000000" pitchFamily="2" charset="0"/>
                <a:ea typeface="Roboto" panose="02000000000000000000" pitchFamily="2" charset="0"/>
                <a:cs typeface="Raleway"/>
                <a:sym typeface="Raleway"/>
              </a:rPr>
              <a:t>The </a:t>
            </a:r>
            <a:r>
              <a:rPr lang="en" sz="2800" b="1" dirty="0">
                <a:solidFill>
                  <a:schemeClr val="accent5"/>
                </a:solidFill>
                <a:latin typeface="Roboto" panose="02000000000000000000" pitchFamily="2" charset="0"/>
                <a:ea typeface="Roboto" panose="02000000000000000000" pitchFamily="2" charset="0"/>
                <a:cs typeface="Raleway"/>
                <a:sym typeface="Raleway"/>
              </a:rPr>
              <a:t>Legacy Cities Community of Practice </a:t>
            </a:r>
            <a:r>
              <a:rPr lang="en" sz="2800" dirty="0">
                <a:latin typeface="Roboto" pitchFamily="2" charset="0"/>
                <a:ea typeface="Roboto" pitchFamily="2" charset="0"/>
                <a:cs typeface="Raleway"/>
                <a:sym typeface="Raleway"/>
              </a:rPr>
              <a:t>is a year-long virtual fellowship that brings interdisciplinary teams from four cities together for: </a:t>
            </a:r>
          </a:p>
          <a:p>
            <a:pPr marL="457200" lvl="0" indent="-457200" algn="l" rtl="0">
              <a:spcBef>
                <a:spcPts val="0"/>
              </a:spcBef>
              <a:spcAft>
                <a:spcPts val="0"/>
              </a:spcAft>
              <a:buFont typeface="Arial" panose="020B0604020202020204" pitchFamily="34" charset="0"/>
              <a:buChar char="•"/>
            </a:pPr>
            <a:r>
              <a:rPr lang="en" sz="2800" dirty="0">
                <a:latin typeface="Roboto" pitchFamily="2" charset="0"/>
                <a:ea typeface="Roboto" pitchFamily="2" charset="0"/>
                <a:cs typeface="Raleway"/>
                <a:sym typeface="Raleway"/>
              </a:rPr>
              <a:t>peer learning;</a:t>
            </a:r>
          </a:p>
          <a:p>
            <a:pPr marL="457200" lvl="0" indent="-457200" algn="l" rtl="0">
              <a:spcBef>
                <a:spcPts val="0"/>
              </a:spcBef>
              <a:spcAft>
                <a:spcPts val="0"/>
              </a:spcAft>
              <a:buFont typeface="Arial" panose="020B0604020202020204" pitchFamily="34" charset="0"/>
              <a:buChar char="•"/>
            </a:pPr>
            <a:r>
              <a:rPr lang="en" sz="2800" dirty="0">
                <a:latin typeface="Roboto" pitchFamily="2" charset="0"/>
                <a:ea typeface="Roboto" pitchFamily="2" charset="0"/>
                <a:cs typeface="Raleway"/>
                <a:sym typeface="Raleway"/>
              </a:rPr>
              <a:t>insights from expert faculty; and</a:t>
            </a:r>
          </a:p>
          <a:p>
            <a:pPr marL="457200" lvl="0" indent="-457200" algn="l" rtl="0">
              <a:spcBef>
                <a:spcPts val="0"/>
              </a:spcBef>
              <a:spcAft>
                <a:spcPts val="0"/>
              </a:spcAft>
              <a:buFont typeface="Arial" panose="020B0604020202020204" pitchFamily="34" charset="0"/>
              <a:buChar char="•"/>
            </a:pPr>
            <a:r>
              <a:rPr lang="en-US" sz="2800" dirty="0">
                <a:latin typeface="Roboto" panose="02000000000000000000" pitchFamily="2" charset="0"/>
                <a:ea typeface="Roboto" panose="02000000000000000000" pitchFamily="2" charset="0"/>
                <a:cs typeface="Raleway"/>
                <a:sym typeface="Raleway"/>
              </a:rPr>
              <a:t>r</a:t>
            </a:r>
            <a:r>
              <a:rPr lang="en" sz="2800" dirty="0" err="1">
                <a:latin typeface="Roboto" panose="02000000000000000000" pitchFamily="2" charset="0"/>
                <a:ea typeface="Roboto" panose="02000000000000000000" pitchFamily="2" charset="0"/>
                <a:cs typeface="Raleway"/>
                <a:sym typeface="Raleway"/>
              </a:rPr>
              <a:t>esources</a:t>
            </a:r>
            <a:r>
              <a:rPr lang="en" sz="2800" dirty="0">
                <a:latin typeface="Roboto" panose="02000000000000000000" pitchFamily="2" charset="0"/>
                <a:ea typeface="Roboto" panose="02000000000000000000" pitchFamily="2" charset="0"/>
                <a:cs typeface="Raleway"/>
                <a:sym typeface="Raleway"/>
              </a:rPr>
              <a:t> and support to tackle entrenched citywide policy issues with place-based project approaches.</a:t>
            </a:r>
            <a:endParaRPr sz="2800" dirty="0">
              <a:latin typeface="Roboto" panose="02000000000000000000" pitchFamily="2" charset="0"/>
              <a:ea typeface="Roboto" panose="02000000000000000000" pitchFamily="2" charset="0"/>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Shape 77"/>
        <p:cNvGrpSpPr/>
        <p:nvPr/>
      </p:nvGrpSpPr>
      <p:grpSpPr>
        <a:xfrm>
          <a:off x="0" y="0"/>
          <a:ext cx="0" cy="0"/>
          <a:chOff x="0" y="0"/>
          <a:chExt cx="0" cy="0"/>
        </a:xfrm>
      </p:grpSpPr>
      <p:pic>
        <p:nvPicPr>
          <p:cNvPr id="5" name="Picture 4" descr="A bridge over a body of water with a city in the background&#10;&#10;Description automatically generated">
            <a:extLst>
              <a:ext uri="{FF2B5EF4-FFF2-40B4-BE49-F238E27FC236}">
                <a16:creationId xmlns:a16="http://schemas.microsoft.com/office/drawing/2014/main" id="{501A8E83-65B5-9443-8C86-2B937C6D862F}"/>
              </a:ext>
            </a:extLst>
          </p:cNvPr>
          <p:cNvPicPr>
            <a:picLocks noChangeAspect="1"/>
          </p:cNvPicPr>
          <p:nvPr/>
        </p:nvPicPr>
        <p:blipFill>
          <a:blip r:embed="rId4"/>
          <a:stretch>
            <a:fillRect/>
          </a:stretch>
        </p:blipFill>
        <p:spPr>
          <a:xfrm>
            <a:off x="22670" y="-5263"/>
            <a:ext cx="9121329" cy="6080886"/>
          </a:xfrm>
          <a:prstGeom prst="rect">
            <a:avLst/>
          </a:prstGeom>
        </p:spPr>
      </p:pic>
      <p:sp>
        <p:nvSpPr>
          <p:cNvPr id="4" name="TextBox 3">
            <a:extLst>
              <a:ext uri="{FF2B5EF4-FFF2-40B4-BE49-F238E27FC236}">
                <a16:creationId xmlns:a16="http://schemas.microsoft.com/office/drawing/2014/main" id="{2A22C8C9-7F17-EC4E-9338-E16FF188EF05}"/>
              </a:ext>
            </a:extLst>
          </p:cNvPr>
          <p:cNvSpPr txBox="1"/>
          <p:nvPr/>
        </p:nvSpPr>
        <p:spPr>
          <a:xfrm>
            <a:off x="5718933" y="569626"/>
            <a:ext cx="5712808" cy="954107"/>
          </a:xfrm>
          <a:prstGeom prst="rect">
            <a:avLst/>
          </a:prstGeom>
          <a:noFill/>
        </p:spPr>
        <p:txBody>
          <a:bodyPr wrap="square" rtlCol="0">
            <a:spAutoFit/>
          </a:bodyPr>
          <a:lstStyle/>
          <a:p>
            <a:r>
              <a:rPr lang="en-US" sz="5600" dirty="0">
                <a:solidFill>
                  <a:schemeClr val="accent4"/>
                </a:solidFill>
                <a:latin typeface="Renogare" pitchFamily="2" charset="0"/>
              </a:rPr>
              <a:t>join 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21</a:t>
            </a:fld>
            <a:endParaRPr sz="1400" dirty="0">
              <a:ea typeface="Raleway"/>
              <a:cs typeface="Raleway"/>
              <a:sym typeface="Raleway"/>
            </a:endParaRPr>
          </a:p>
        </p:txBody>
      </p:sp>
      <p:sp>
        <p:nvSpPr>
          <p:cNvPr id="343" name="Google Shape;343;p42"/>
          <p:cNvSpPr/>
          <p:nvPr/>
        </p:nvSpPr>
        <p:spPr>
          <a:xfrm>
            <a:off x="301725" y="216400"/>
            <a:ext cx="8503800" cy="9600"/>
          </a:xfrm>
          <a:prstGeom prst="rect">
            <a:avLst/>
          </a:prstGeom>
          <a:solidFill>
            <a:srgbClr val="B7B7B7"/>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grpSp>
        <p:nvGrpSpPr>
          <p:cNvPr id="344" name="Google Shape;344;p42"/>
          <p:cNvGrpSpPr/>
          <p:nvPr/>
        </p:nvGrpSpPr>
        <p:grpSpPr>
          <a:xfrm>
            <a:off x="342750" y="323850"/>
            <a:ext cx="8458500" cy="4174436"/>
            <a:chOff x="342750" y="323850"/>
            <a:chExt cx="8458500" cy="1472550"/>
          </a:xfrm>
        </p:grpSpPr>
        <p:sp>
          <p:nvSpPr>
            <p:cNvPr id="345" name="Google Shape;345;p42"/>
            <p:cNvSpPr txBox="1"/>
            <p:nvPr/>
          </p:nvSpPr>
          <p:spPr>
            <a:xfrm>
              <a:off x="361950" y="3238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Renogare" pitchFamily="2" charset="0"/>
                  <a:ea typeface="Raleway"/>
                  <a:cs typeface="Raleway"/>
                  <a:sym typeface="Raleway"/>
                </a:rPr>
                <a:t>How do I get involved? </a:t>
              </a:r>
              <a:endParaRPr sz="2400" dirty="0">
                <a:latin typeface="Renogare" pitchFamily="2" charset="0"/>
                <a:ea typeface="Raleway"/>
                <a:cs typeface="Raleway"/>
                <a:sym typeface="Raleway"/>
              </a:endParaRPr>
            </a:p>
          </p:txBody>
        </p:sp>
        <p:sp>
          <p:nvSpPr>
            <p:cNvPr id="346" name="Google Shape;346;p42"/>
            <p:cNvSpPr txBox="1"/>
            <p:nvPr/>
          </p:nvSpPr>
          <p:spPr>
            <a:xfrm>
              <a:off x="342750" y="540600"/>
              <a:ext cx="8190000" cy="12558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800" dirty="0">
                  <a:solidFill>
                    <a:schemeClr val="dk1"/>
                  </a:solidFill>
                  <a:latin typeface="Roboto" pitchFamily="2" charset="0"/>
                  <a:ea typeface="Roboto" pitchFamily="2" charset="0"/>
                  <a:cs typeface="Raleway"/>
                  <a:sym typeface="Raleway"/>
                </a:rPr>
                <a:t>To </a:t>
              </a:r>
              <a:r>
                <a:rPr lang="en-US" sz="1800" b="1" dirty="0">
                  <a:solidFill>
                    <a:schemeClr val="accent1"/>
                  </a:solidFill>
                  <a:latin typeface="Roboto" pitchFamily="2" charset="0"/>
                  <a:ea typeface="Roboto" pitchFamily="2" charset="0"/>
                  <a:cs typeface="Raleway"/>
                  <a:sym typeface="Raleway"/>
                </a:rPr>
                <a:t>express interest in joining the community of practice</a:t>
              </a:r>
              <a:r>
                <a:rPr lang="en-US" sz="1800" dirty="0">
                  <a:solidFill>
                    <a:schemeClr val="dk1"/>
                  </a:solidFill>
                  <a:latin typeface="Roboto" pitchFamily="2" charset="0"/>
                  <a:ea typeface="Roboto" pitchFamily="2" charset="0"/>
                  <a:cs typeface="Raleway"/>
                  <a:sym typeface="Raleway"/>
                </a:rPr>
                <a:t>, please complete the short “Request for Expressions of Interest” form </a:t>
              </a:r>
              <a:r>
                <a:rPr lang="en-US" sz="1800" dirty="0">
                  <a:solidFill>
                    <a:schemeClr val="dk1"/>
                  </a:solidFill>
                  <a:latin typeface="Roboto" pitchFamily="2" charset="0"/>
                  <a:ea typeface="Roboto" pitchFamily="2" charset="0"/>
                  <a:cs typeface="Raleway"/>
                  <a:sym typeface="Raleway"/>
                  <a:hlinkClick r:id="rId3"/>
                </a:rPr>
                <a:t>here</a:t>
              </a:r>
              <a:r>
                <a:rPr lang="en-US" sz="1800" dirty="0">
                  <a:solidFill>
                    <a:schemeClr val="dk1"/>
                  </a:solidFill>
                  <a:latin typeface="Roboto" pitchFamily="2" charset="0"/>
                  <a:ea typeface="Roboto" pitchFamily="2" charset="0"/>
                  <a:cs typeface="Raleway"/>
                  <a:sym typeface="Raleway"/>
                </a:rPr>
                <a:t>. </a:t>
              </a:r>
            </a:p>
            <a:p>
              <a:pPr lvl="0">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r>
                <a:rPr lang="en-US" sz="1800" dirty="0">
                  <a:solidFill>
                    <a:schemeClr val="dk1"/>
                  </a:solidFill>
                  <a:latin typeface="Roboto" pitchFamily="2" charset="0"/>
                  <a:ea typeface="Roboto" pitchFamily="2" charset="0"/>
                  <a:cs typeface="Raleway"/>
                  <a:sym typeface="Raleway"/>
                </a:rPr>
                <a:t>We are evaluating responses on a rolling basis, and we will schedule a follow up call after we receive your answers. </a:t>
              </a:r>
            </a:p>
            <a:p>
              <a:pPr lvl="0">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r>
                <a:rPr lang="en-US" sz="1800" dirty="0">
                  <a:solidFill>
                    <a:schemeClr val="dk1"/>
                  </a:solidFill>
                  <a:latin typeface="Roboto" pitchFamily="2" charset="0"/>
                  <a:ea typeface="Roboto" pitchFamily="2" charset="0"/>
                  <a:cs typeface="Raleway"/>
                  <a:sym typeface="Raleway"/>
                </a:rPr>
                <a:t>We will update this webpage when we have filled the cohort.</a:t>
              </a:r>
            </a:p>
            <a:p>
              <a:pPr lvl="0">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a:lnSpc>
                  <a:spcPct val="115000"/>
                </a:lnSpc>
                <a:buClr>
                  <a:schemeClr val="dk1"/>
                </a:buClr>
                <a:buSzPts val="1100"/>
              </a:pPr>
              <a:r>
                <a:rPr lang="en-US" sz="1800" dirty="0">
                  <a:solidFill>
                    <a:schemeClr val="dk1"/>
                  </a:solidFill>
                  <a:latin typeface="Roboto" pitchFamily="2" charset="0"/>
                  <a:ea typeface="Roboto" pitchFamily="2" charset="0"/>
                  <a:cs typeface="Raleway"/>
                  <a:sym typeface="Raleway"/>
                </a:rPr>
                <a:t>Please reach out to Jess Wunsch at </a:t>
              </a:r>
              <a:r>
                <a:rPr lang="en-US" sz="1800" dirty="0">
                  <a:solidFill>
                    <a:schemeClr val="dk1"/>
                  </a:solidFill>
                  <a:latin typeface="Roboto" pitchFamily="2" charset="0"/>
                  <a:ea typeface="Roboto" pitchFamily="2" charset="0"/>
                  <a:cs typeface="Raleway"/>
                  <a:sym typeface="Raleway"/>
                  <a:hlinkClick r:id="rId4"/>
                </a:rPr>
                <a:t>jwunsch@lincolninst.edu</a:t>
              </a:r>
              <a:r>
                <a:rPr lang="en-US" sz="1800" dirty="0">
                  <a:solidFill>
                    <a:schemeClr val="dk1"/>
                  </a:solidFill>
                  <a:latin typeface="Roboto" pitchFamily="2" charset="0"/>
                  <a:ea typeface="Roboto" pitchFamily="2" charset="0"/>
                  <a:cs typeface="Raleway"/>
                  <a:sym typeface="Raleway"/>
                </a:rPr>
                <a:t> with any questions. </a:t>
              </a:r>
            </a:p>
            <a:p>
              <a:pPr>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18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sz="1200" dirty="0">
                <a:solidFill>
                  <a:schemeClr val="dk1"/>
                </a:solidFill>
                <a:latin typeface="Renogare" pitchFamily="2" charset="0"/>
                <a:ea typeface="Raleway"/>
                <a:cs typeface="Raleway"/>
                <a:sym typeface="Ralew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3</a:t>
            </a:fld>
            <a:endParaRPr sz="1400" dirty="0">
              <a:ea typeface="Raleway"/>
              <a:cs typeface="Raleway"/>
              <a:sym typeface="Raleway"/>
            </a:endParaRPr>
          </a:p>
        </p:txBody>
      </p:sp>
      <p:sp>
        <p:nvSpPr>
          <p:cNvPr id="83" name="Google Shape;83;p18"/>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84" name="Google Shape;84;p18"/>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50" charset="0"/>
                <a:ea typeface="Raleway"/>
                <a:cs typeface="Raleway"/>
                <a:sym typeface="Raleway"/>
              </a:rPr>
              <a:t>Why a Community of Practice now?</a:t>
            </a:r>
            <a:endParaRPr sz="2400" dirty="0">
              <a:latin typeface="Renogare" pitchFamily="50" charset="0"/>
              <a:ea typeface="Raleway"/>
              <a:cs typeface="Raleway"/>
              <a:sym typeface="Raleway"/>
            </a:endParaRPr>
          </a:p>
        </p:txBody>
      </p:sp>
      <p:sp>
        <p:nvSpPr>
          <p:cNvPr id="85" name="Google Shape;85;p18"/>
          <p:cNvSpPr txBox="1"/>
          <p:nvPr/>
        </p:nvSpPr>
        <p:spPr>
          <a:xfrm>
            <a:off x="361950" y="723800"/>
            <a:ext cx="4057500" cy="4381500"/>
          </a:xfrm>
          <a:prstGeom prst="rect">
            <a:avLst/>
          </a:prstGeom>
          <a:noFill/>
          <a:ln>
            <a:noFill/>
          </a:ln>
        </p:spPr>
        <p:txBody>
          <a:bodyPr spcFirstLastPara="1" wrap="square" lIns="91425" tIns="91425" rIns="91425" bIns="91425" anchor="t" anchorCtr="0">
            <a:noAutofit/>
          </a:bodyPr>
          <a:lstStyle/>
          <a:p>
            <a:pPr lvl="0">
              <a:spcBef>
                <a:spcPts val="600"/>
              </a:spcBef>
              <a:buClr>
                <a:schemeClr val="dk1"/>
              </a:buClr>
              <a:buSzPts val="1100"/>
            </a:pPr>
            <a:r>
              <a:rPr lang="en-US" sz="1800" dirty="0">
                <a:latin typeface="Roboto" panose="02000000000000000000" pitchFamily="2" charset="0"/>
                <a:ea typeface="Roboto" panose="02000000000000000000" pitchFamily="2" charset="0"/>
              </a:rPr>
              <a:t>It has been a challenging year for cities across the country and particularly for legacy city leaders as they navigate the COVID-19 pandemic and economic recovery. That’s why we’re launching a 13-month Community of Practice. We will build on the research, resources, and network of the broader Legacy Cities Initiative and facilitate shared learning. Our aim is to achieve an equitable recovery in a small group of committed legacy cities. </a:t>
            </a: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Roboto" pitchFamily="2" charset="0"/>
              <a:ea typeface="Roboto" pitchFamily="2" charset="0"/>
              <a:cs typeface="Raleway"/>
              <a:sym typeface="Raleway"/>
            </a:endParaRPr>
          </a:p>
        </p:txBody>
      </p:sp>
      <p:sp>
        <p:nvSpPr>
          <p:cNvPr id="2" name="TextBox 1">
            <a:extLst>
              <a:ext uri="{FF2B5EF4-FFF2-40B4-BE49-F238E27FC236}">
                <a16:creationId xmlns:a16="http://schemas.microsoft.com/office/drawing/2014/main" id="{EE0167C5-B3FD-504A-A6C3-10550C5AF3EB}"/>
              </a:ext>
            </a:extLst>
          </p:cNvPr>
          <p:cNvSpPr txBox="1"/>
          <p:nvPr/>
        </p:nvSpPr>
        <p:spPr>
          <a:xfrm>
            <a:off x="4761987" y="826323"/>
            <a:ext cx="4039263" cy="3680495"/>
          </a:xfrm>
          <a:prstGeom prst="rect">
            <a:avLst/>
          </a:prstGeom>
          <a:noFill/>
        </p:spPr>
        <p:txBody>
          <a:bodyPr wrap="square" rtlCol="0">
            <a:spAutoFit/>
          </a:bodyPr>
          <a:lstStyle/>
          <a:p>
            <a:pPr>
              <a:spcBef>
                <a:spcPts val="600"/>
              </a:spcBef>
            </a:pPr>
            <a:r>
              <a:rPr lang="en-US" sz="1800" dirty="0">
                <a:solidFill>
                  <a:schemeClr val="dk1"/>
                </a:solidFill>
                <a:latin typeface="Roboto" panose="02000000000000000000" pitchFamily="2" charset="0"/>
                <a:ea typeface="Roboto" panose="02000000000000000000" pitchFamily="2" charset="0"/>
                <a:cs typeface="Raleway"/>
                <a:sym typeface="Raleway"/>
              </a:rPr>
              <a:t>Cities are leading innovation in the United States. In particular, change-makers in legacy cities are tackling the hardest challenges we face today: </a:t>
            </a:r>
          </a:p>
          <a:p>
            <a:pPr marL="285750" indent="-285750">
              <a:spcBef>
                <a:spcPts val="600"/>
              </a:spcBef>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stubborn housing shortages;</a:t>
            </a:r>
          </a:p>
          <a:p>
            <a:pPr marL="285750" indent="-285750">
              <a:spcBef>
                <a:spcPts val="600"/>
              </a:spcBef>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inadequate transportation infrastructure and systems;</a:t>
            </a:r>
          </a:p>
          <a:p>
            <a:pPr marL="285750" indent="-285750">
              <a:spcBef>
                <a:spcPts val="600"/>
              </a:spcBef>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deep racial disparities;</a:t>
            </a:r>
          </a:p>
          <a:p>
            <a:pPr marL="285750" indent="-285750">
              <a:spcBef>
                <a:spcPts val="600"/>
              </a:spcBef>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economic inequities; and</a:t>
            </a:r>
          </a:p>
          <a:p>
            <a:pPr marL="285750" indent="-285750">
              <a:spcBef>
                <a:spcPts val="600"/>
              </a:spcBef>
              <a:buFont typeface="Arial" panose="020B0604020202020204" pitchFamily="34" charset="0"/>
              <a:buChar char="•"/>
            </a:pPr>
            <a:r>
              <a:rPr lang="en-US" sz="1800" dirty="0">
                <a:solidFill>
                  <a:schemeClr val="dk1"/>
                </a:solidFill>
                <a:latin typeface="Roboto" panose="02000000000000000000" pitchFamily="2" charset="0"/>
                <a:ea typeface="Roboto" panose="02000000000000000000" pitchFamily="2" charset="0"/>
                <a:cs typeface="Raleway"/>
                <a:sym typeface="Raleway"/>
              </a:rPr>
              <a:t>the climate crisis. </a:t>
            </a:r>
          </a:p>
          <a:p>
            <a:pPr>
              <a:lnSpc>
                <a:spcPts val="1680"/>
              </a:lnSpc>
            </a:pPr>
            <a:endParaRPr lang="en-US" dirty="0">
              <a:solidFill>
                <a:schemeClr val="dk1"/>
              </a:solidFill>
              <a:latin typeface="Roboto" pitchFamily="2" charset="0"/>
              <a:ea typeface="Roboto" pitchFamily="2" charset="0"/>
              <a:cs typeface="Raleway"/>
              <a:sym typeface="Raleway"/>
            </a:endParaRPr>
          </a:p>
          <a:p>
            <a:endParaRPr lang="en-US" dirty="0"/>
          </a:p>
        </p:txBody>
      </p:sp>
    </p:spTree>
    <p:extLst>
      <p:ext uri="{BB962C8B-B14F-4D97-AF65-F5344CB8AC3E}">
        <p14:creationId xmlns:p14="http://schemas.microsoft.com/office/powerpoint/2010/main" val="392833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4</a:t>
            </a:fld>
            <a:endParaRPr sz="1400" dirty="0">
              <a:ea typeface="Raleway"/>
              <a:cs typeface="Raleway"/>
              <a:sym typeface="Raleway"/>
            </a:endParaRPr>
          </a:p>
        </p:txBody>
      </p:sp>
      <p:sp>
        <p:nvSpPr>
          <p:cNvPr id="189" name="Google Shape;189;p29"/>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90" name="Google Shape;190;p29"/>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50" charset="0"/>
                <a:ea typeface="Raleway"/>
                <a:cs typeface="Raleway"/>
                <a:sym typeface="Raleway"/>
              </a:rPr>
              <a:t>Who is this program for? </a:t>
            </a:r>
          </a:p>
          <a:p>
            <a:pPr marL="0" lvl="0" indent="0" algn="l" rtl="0">
              <a:spcBef>
                <a:spcPts val="0"/>
              </a:spcBef>
              <a:spcAft>
                <a:spcPts val="0"/>
              </a:spcAft>
              <a:buNone/>
            </a:pPr>
            <a:endParaRPr sz="2400" dirty="0">
              <a:latin typeface="Renogare" pitchFamily="2" charset="0"/>
              <a:ea typeface="Raleway"/>
              <a:cs typeface="Raleway"/>
              <a:sym typeface="Raleway"/>
            </a:endParaRPr>
          </a:p>
        </p:txBody>
      </p:sp>
      <p:sp>
        <p:nvSpPr>
          <p:cNvPr id="191" name="Google Shape;191;p29"/>
          <p:cNvSpPr txBox="1"/>
          <p:nvPr/>
        </p:nvSpPr>
        <p:spPr>
          <a:xfrm>
            <a:off x="469035" y="746700"/>
            <a:ext cx="4299448" cy="3865500"/>
          </a:xfrm>
          <a:prstGeom prst="rect">
            <a:avLst/>
          </a:prstGeom>
          <a:noFill/>
          <a:ln>
            <a:noFill/>
          </a:ln>
        </p:spPr>
        <p:txBody>
          <a:bodyPr spcFirstLastPara="1" wrap="square" lIns="91425" tIns="91425" rIns="91425" bIns="91425" anchor="t" anchorCtr="0">
            <a:noAutofit/>
          </a:bodyPr>
          <a:lstStyle/>
          <a:p>
            <a:pPr>
              <a:spcBef>
                <a:spcPts val="600"/>
              </a:spcBef>
            </a:pPr>
            <a:r>
              <a:rPr lang="en-US" sz="1800" dirty="0">
                <a:latin typeface="Roboto" panose="02000000000000000000" pitchFamily="2" charset="0"/>
                <a:ea typeface="Roboto" panose="02000000000000000000" pitchFamily="2" charset="0"/>
              </a:rPr>
              <a:t>We seek </a:t>
            </a:r>
            <a:r>
              <a:rPr lang="en-US" sz="1800" b="1" dirty="0">
                <a:solidFill>
                  <a:schemeClr val="accent1">
                    <a:lumMod val="75000"/>
                  </a:schemeClr>
                </a:solidFill>
                <a:latin typeface="Roboto" panose="02000000000000000000" pitchFamily="2" charset="0"/>
                <a:ea typeface="Roboto" panose="02000000000000000000" pitchFamily="2" charset="0"/>
              </a:rPr>
              <a:t>legacy cities </a:t>
            </a:r>
            <a:r>
              <a:rPr lang="en-US" sz="1800" dirty="0">
                <a:latin typeface="Roboto" pitchFamily="2" charset="0"/>
                <a:ea typeface="Roboto" pitchFamily="2" charset="0"/>
              </a:rPr>
              <a:t>that: </a:t>
            </a:r>
          </a:p>
          <a:p>
            <a:pPr marL="285750" lvl="0" indent="-285750">
              <a:spcBef>
                <a:spcPts val="600"/>
              </a:spcBef>
              <a:buFont typeface="Arial" panose="020B0604020202020204" pitchFamily="34" charset="0"/>
              <a:buChar char="•"/>
            </a:pPr>
            <a:r>
              <a:rPr lang="en-US" sz="1800" dirty="0">
                <a:latin typeface="Roboto" pitchFamily="2" charset="0"/>
                <a:ea typeface="Roboto" pitchFamily="2" charset="0"/>
              </a:rPr>
              <a:t>have a population of at least 50,000;</a:t>
            </a:r>
          </a:p>
          <a:p>
            <a:pPr marL="285750" lvl="0" indent="-285750">
              <a:spcBef>
                <a:spcPts val="600"/>
              </a:spcBef>
              <a:buFont typeface="Arial" panose="020B0604020202020204" pitchFamily="34" charset="0"/>
              <a:buChar char="•"/>
            </a:pPr>
            <a:r>
              <a:rPr lang="en-US" sz="1800" dirty="0">
                <a:latin typeface="Roboto" pitchFamily="2" charset="0"/>
                <a:ea typeface="Roboto" pitchFamily="2" charset="0"/>
              </a:rPr>
              <a:t>have sustained a decline of at least 20 percent from its peak historic population level; and</a:t>
            </a:r>
          </a:p>
          <a:p>
            <a:pPr marL="285750" lvl="0" indent="-285750">
              <a:spcBef>
                <a:spcPts val="600"/>
              </a:spcBef>
              <a:buFont typeface="Arial" panose="020B0604020202020204" pitchFamily="34" charset="0"/>
              <a:buChar char="•"/>
            </a:pPr>
            <a:r>
              <a:rPr lang="en-US" sz="1800" dirty="0">
                <a:latin typeface="Roboto" pitchFamily="2" charset="0"/>
                <a:ea typeface="Roboto" pitchFamily="2" charset="0"/>
              </a:rPr>
              <a:t>have a poverty rate higher than the national average.</a:t>
            </a:r>
          </a:p>
          <a:p>
            <a:r>
              <a:rPr lang="en-US" dirty="0"/>
              <a:t> </a:t>
            </a:r>
          </a:p>
          <a:p>
            <a:pPr marL="45720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
        <p:nvSpPr>
          <p:cNvPr id="192" name="Google Shape;192;p29"/>
          <p:cNvSpPr txBox="1"/>
          <p:nvPr/>
        </p:nvSpPr>
        <p:spPr>
          <a:xfrm>
            <a:off x="4889394" y="746700"/>
            <a:ext cx="3785571" cy="3865500"/>
          </a:xfrm>
          <a:prstGeom prst="rect">
            <a:avLst/>
          </a:prstGeom>
          <a:noFill/>
          <a:ln>
            <a:noFill/>
          </a:ln>
        </p:spPr>
        <p:txBody>
          <a:bodyPr spcFirstLastPara="1" wrap="square" lIns="91425" tIns="91425" rIns="91425" bIns="91425" anchor="t" anchorCtr="0">
            <a:noAutofit/>
          </a:bodyPr>
          <a:lstStyle/>
          <a:p>
            <a:r>
              <a:rPr lang="en-US" sz="1800" dirty="0">
                <a:latin typeface="Roboto" panose="02000000000000000000" pitchFamily="2" charset="0"/>
                <a:ea typeface="Roboto" panose="02000000000000000000" pitchFamily="2" charset="0"/>
              </a:rPr>
              <a:t>We also welcome applications from cities that do not explicitly meet all of these criteria, but still identify as a “legacy city” and would like to be involved in the Community of Practice. </a:t>
            </a:r>
          </a:p>
          <a:p>
            <a:endParaRPr lang="en-US" sz="1800" dirty="0">
              <a:latin typeface="Roboto" panose="02000000000000000000" pitchFamily="2" charset="0"/>
              <a:ea typeface="Roboto" panose="02000000000000000000" pitchFamily="2" charset="0"/>
            </a:endParaRPr>
          </a:p>
          <a:p>
            <a:r>
              <a:rPr lang="en-US" sz="1800" dirty="0">
                <a:latin typeface="Roboto" panose="02000000000000000000" pitchFamily="2" charset="0"/>
                <a:ea typeface="Roboto" panose="02000000000000000000" pitchFamily="2" charset="0"/>
              </a:rPr>
              <a:t>Please reach out to Jess Wunsch at </a:t>
            </a:r>
            <a:r>
              <a:rPr lang="en-US" sz="1800" u="sng" dirty="0" err="1">
                <a:latin typeface="Roboto" panose="02000000000000000000" pitchFamily="2" charset="0"/>
                <a:ea typeface="Roboto" panose="02000000000000000000" pitchFamily="2" charset="0"/>
              </a:rPr>
              <a:t>jwunsch@lincolninst.edu</a:t>
            </a:r>
            <a:r>
              <a:rPr lang="en-US" sz="1800" dirty="0">
                <a:latin typeface="Roboto" panose="02000000000000000000" pitchFamily="2" charset="0"/>
                <a:ea typeface="Roboto" panose="02000000000000000000" pitchFamily="2" charset="0"/>
              </a:rPr>
              <a:t> if you have questions regarding eligibility. </a:t>
            </a:r>
          </a:p>
          <a:p>
            <a:pPr lvl="0">
              <a:lnSpc>
                <a:spcPct val="115000"/>
              </a:lnSpc>
              <a:buClr>
                <a:schemeClr val="dk1"/>
              </a:buClr>
              <a:buSzPts val="1100"/>
            </a:pPr>
            <a:endParaRPr lang="en-US" sz="900" dirty="0">
              <a:solidFill>
                <a:schemeClr val="dk1"/>
              </a:solidFill>
              <a:latin typeface="Roboto" pitchFamily="2" charset="0"/>
              <a:ea typeface="Roboto" pitchFamily="2" charset="0"/>
              <a:cs typeface="Raleway"/>
              <a:sym typeface="Raleway"/>
            </a:endParaRPr>
          </a:p>
          <a:p>
            <a:pPr lvl="0">
              <a:lnSpc>
                <a:spcPct val="115000"/>
              </a:lnSpc>
              <a:buClr>
                <a:schemeClr val="dk1"/>
              </a:buClr>
              <a:buSzPts val="1100"/>
            </a:pPr>
            <a:endParaRPr lang="en-US" sz="900" dirty="0">
              <a:solidFill>
                <a:schemeClr val="dk1"/>
              </a:solidFill>
              <a:latin typeface="Roboto" pitchFamily="2" charset="0"/>
              <a:ea typeface="Roboto" pitchFamily="2" charset="0"/>
              <a:cs typeface="Raleway"/>
              <a:sym typeface="Raleway"/>
            </a:endParaRPr>
          </a:p>
          <a:p>
            <a:pPr marL="0" lvl="0" indent="0" algn="l" rtl="0">
              <a:lnSpc>
                <a:spcPct val="115000"/>
              </a:lnSpc>
              <a:spcBef>
                <a:spcPts val="0"/>
              </a:spcBef>
              <a:spcAft>
                <a:spcPts val="0"/>
              </a:spcAft>
              <a:buNone/>
            </a:pPr>
            <a:endParaRPr sz="1100" dirty="0">
              <a:solidFill>
                <a:schemeClr val="dk1"/>
              </a:solidFill>
              <a:latin typeface="Roboto" pitchFamily="2" charset="0"/>
              <a:ea typeface="Roboto" pitchFamily="2" charset="0"/>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5</a:t>
            </a:fld>
            <a:endParaRPr sz="1400" dirty="0">
              <a:ea typeface="Raleway"/>
              <a:cs typeface="Raleway"/>
              <a:sym typeface="Raleway"/>
            </a:endParaRPr>
          </a:p>
        </p:txBody>
      </p:sp>
      <p:sp>
        <p:nvSpPr>
          <p:cNvPr id="83" name="Google Shape;83;p18"/>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84" name="Google Shape;84;p18"/>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50" charset="0"/>
                <a:ea typeface="Raleway"/>
                <a:cs typeface="Raleway"/>
                <a:sym typeface="Raleway"/>
              </a:rPr>
              <a:t>Why legacy cities?</a:t>
            </a:r>
            <a:endParaRPr sz="2400" dirty="0">
              <a:latin typeface="Renogare" pitchFamily="50" charset="0"/>
              <a:ea typeface="Raleway"/>
              <a:cs typeface="Raleway"/>
              <a:sym typeface="Raleway"/>
            </a:endParaRPr>
          </a:p>
        </p:txBody>
      </p:sp>
      <p:sp>
        <p:nvSpPr>
          <p:cNvPr id="85" name="Google Shape;85;p18"/>
          <p:cNvSpPr txBox="1"/>
          <p:nvPr/>
        </p:nvSpPr>
        <p:spPr>
          <a:xfrm>
            <a:off x="361950" y="787647"/>
            <a:ext cx="4188443" cy="3467830"/>
          </a:xfrm>
          <a:prstGeom prst="rect">
            <a:avLst/>
          </a:prstGeom>
          <a:noFill/>
          <a:ln>
            <a:noFill/>
          </a:ln>
        </p:spPr>
        <p:txBody>
          <a:bodyPr spcFirstLastPara="1" wrap="square" lIns="91425" tIns="91425" rIns="91425" bIns="91425" anchor="t" anchorCtr="0">
            <a:noAutofit/>
          </a:bodyPr>
          <a:lstStyle/>
          <a:p>
            <a:r>
              <a:rPr lang="en-US" sz="1800" dirty="0">
                <a:latin typeface="Roboto" panose="02000000000000000000" pitchFamily="2" charset="0"/>
                <a:ea typeface="Roboto" panose="02000000000000000000" pitchFamily="2" charset="0"/>
              </a:rPr>
              <a:t>Legacy cities have been at the center of some of America’s most historic achievements, and they possess a strong civic spirit and culture of innovation at a time when these qualities are most needed. These cities offer growth potential not only for families, businesses, and communities seeking a stable future—but also for the country as a whole.</a:t>
            </a:r>
          </a:p>
          <a:p>
            <a:endParaRPr lang="en-US" sz="1600" dirty="0">
              <a:latin typeface="Roboto" pitchFamily="2" charset="0"/>
              <a:ea typeface="Roboto" pitchFamily="2" charset="0"/>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Roboto" pitchFamily="2" charset="0"/>
              <a:ea typeface="Roboto" pitchFamily="2" charset="0"/>
              <a:cs typeface="Raleway"/>
              <a:sym typeface="Raleway"/>
            </a:endParaRPr>
          </a:p>
        </p:txBody>
      </p:sp>
      <p:sp>
        <p:nvSpPr>
          <p:cNvPr id="3" name="Rectangle 2">
            <a:extLst>
              <a:ext uri="{FF2B5EF4-FFF2-40B4-BE49-F238E27FC236}">
                <a16:creationId xmlns:a16="http://schemas.microsoft.com/office/drawing/2014/main" id="{A267C41E-A96E-9F48-BD00-43E2993B9835}"/>
              </a:ext>
            </a:extLst>
          </p:cNvPr>
          <p:cNvSpPr/>
          <p:nvPr/>
        </p:nvSpPr>
        <p:spPr>
          <a:xfrm>
            <a:off x="4702792" y="844371"/>
            <a:ext cx="4188443" cy="2585323"/>
          </a:xfrm>
          <a:prstGeom prst="rect">
            <a:avLst/>
          </a:prstGeom>
        </p:spPr>
        <p:txBody>
          <a:bodyPr wrap="square">
            <a:spAutoFit/>
          </a:bodyPr>
          <a:lstStyle/>
          <a:p>
            <a:r>
              <a:rPr lang="en-US" sz="1800" dirty="0">
                <a:latin typeface="Roboto" panose="02000000000000000000" pitchFamily="2" charset="0"/>
                <a:ea typeface="Roboto" panose="02000000000000000000" pitchFamily="2" charset="0"/>
              </a:rPr>
              <a:t>Once drivers of industry and prosperity, legacy cities lost millions of residents and jobs in the 20th century due to a changing economy—but many of them are now on a path toward revitalization. Home today to nearly 17 million people and a collective economy of $430 billion, legacy cities share the potential for an inclusive, prosperous future.</a:t>
            </a:r>
          </a:p>
        </p:txBody>
      </p:sp>
    </p:spTree>
    <p:extLst>
      <p:ext uri="{BB962C8B-B14F-4D97-AF65-F5344CB8AC3E}">
        <p14:creationId xmlns:p14="http://schemas.microsoft.com/office/powerpoint/2010/main" val="41742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6</a:t>
            </a:fld>
            <a:endParaRPr sz="1400" dirty="0">
              <a:ea typeface="Raleway"/>
              <a:cs typeface="Raleway"/>
              <a:sym typeface="Raleway"/>
            </a:endParaRPr>
          </a:p>
        </p:txBody>
      </p:sp>
      <p:sp>
        <p:nvSpPr>
          <p:cNvPr id="83" name="Google Shape;83;p18"/>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84" name="Google Shape;84;p18"/>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50" charset="0"/>
                <a:ea typeface="Raleway"/>
                <a:cs typeface="Raleway"/>
                <a:sym typeface="Raleway"/>
              </a:rPr>
              <a:t>What is the Legacy Cities Initiative?</a:t>
            </a:r>
            <a:endParaRPr sz="2400" dirty="0">
              <a:latin typeface="Renogare" pitchFamily="50" charset="0"/>
              <a:ea typeface="Raleway"/>
              <a:cs typeface="Raleway"/>
              <a:sym typeface="Raleway"/>
            </a:endParaRPr>
          </a:p>
        </p:txBody>
      </p:sp>
      <p:sp>
        <p:nvSpPr>
          <p:cNvPr id="2" name="TextBox 1">
            <a:extLst>
              <a:ext uri="{FF2B5EF4-FFF2-40B4-BE49-F238E27FC236}">
                <a16:creationId xmlns:a16="http://schemas.microsoft.com/office/drawing/2014/main" id="{EE0167C5-B3FD-504A-A6C3-10550C5AF3EB}"/>
              </a:ext>
            </a:extLst>
          </p:cNvPr>
          <p:cNvSpPr txBox="1"/>
          <p:nvPr/>
        </p:nvSpPr>
        <p:spPr>
          <a:xfrm>
            <a:off x="361950" y="872877"/>
            <a:ext cx="4039263" cy="3849772"/>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The Legacy Cities Initiative is a national network of community and government leaders working to create shared prosperity and bring attention to the common needs and collective importance of legacy cities. The initiative promotes sustainable and equitable revitalization by convening networks, facilitating the exchange of ideas and practices, and researching and advancing new policy approaches.</a:t>
            </a:r>
          </a:p>
          <a:p>
            <a:pPr>
              <a:lnSpc>
                <a:spcPts val="1680"/>
              </a:lnSpc>
            </a:pPr>
            <a:endParaRPr lang="en-US" dirty="0">
              <a:solidFill>
                <a:schemeClr val="dk1"/>
              </a:solidFill>
              <a:latin typeface="Roboto" panose="02000000000000000000" pitchFamily="2" charset="0"/>
              <a:ea typeface="Roboto" panose="02000000000000000000" pitchFamily="2" charset="0"/>
              <a:cs typeface="Raleway"/>
              <a:sym typeface="Raleway"/>
            </a:endParaRPr>
          </a:p>
          <a:p>
            <a:endParaRPr lang="en-US" dirty="0"/>
          </a:p>
        </p:txBody>
      </p:sp>
      <p:pic>
        <p:nvPicPr>
          <p:cNvPr id="4" name="Picture 3" descr="A group of people on a beach&#10;&#10;Description automatically generated">
            <a:extLst>
              <a:ext uri="{FF2B5EF4-FFF2-40B4-BE49-F238E27FC236}">
                <a16:creationId xmlns:a16="http://schemas.microsoft.com/office/drawing/2014/main" id="{7A1F14D7-03BF-3145-99E2-6308CEE8465B}"/>
              </a:ext>
            </a:extLst>
          </p:cNvPr>
          <p:cNvPicPr>
            <a:picLocks noChangeAspect="1"/>
          </p:cNvPicPr>
          <p:nvPr/>
        </p:nvPicPr>
        <p:blipFill>
          <a:blip r:embed="rId3"/>
          <a:stretch>
            <a:fillRect/>
          </a:stretch>
        </p:blipFill>
        <p:spPr>
          <a:xfrm>
            <a:off x="4742789" y="872877"/>
            <a:ext cx="3801352" cy="3798713"/>
          </a:xfrm>
          <a:prstGeom prst="rect">
            <a:avLst/>
          </a:prstGeom>
        </p:spPr>
      </p:pic>
    </p:spTree>
    <p:extLst>
      <p:ext uri="{BB962C8B-B14F-4D97-AF65-F5344CB8AC3E}">
        <p14:creationId xmlns:p14="http://schemas.microsoft.com/office/powerpoint/2010/main" val="417929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7</a:t>
            </a:fld>
            <a:endParaRPr sz="1400" dirty="0">
              <a:ea typeface="Raleway"/>
              <a:cs typeface="Raleway"/>
              <a:sym typeface="Raleway"/>
            </a:endParaRPr>
          </a:p>
        </p:txBody>
      </p:sp>
      <p:sp>
        <p:nvSpPr>
          <p:cNvPr id="83" name="Google Shape;83;p18"/>
          <p:cNvSpPr/>
          <p:nvPr/>
        </p:nvSpPr>
        <p:spPr>
          <a:xfrm>
            <a:off x="301725" y="2164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84" name="Google Shape;84;p18"/>
          <p:cNvSpPr txBox="1"/>
          <p:nvPr/>
        </p:nvSpPr>
        <p:spPr>
          <a:xfrm>
            <a:off x="361950" y="2476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50" charset="0"/>
                <a:ea typeface="Raleway"/>
                <a:cs typeface="Raleway"/>
                <a:sym typeface="Raleway"/>
              </a:rPr>
              <a:t>Why should my city be a part of this? </a:t>
            </a:r>
            <a:endParaRPr sz="2400" dirty="0">
              <a:latin typeface="Renogare" pitchFamily="50" charset="0"/>
              <a:ea typeface="Raleway"/>
              <a:cs typeface="Raleway"/>
              <a:sym typeface="Raleway"/>
            </a:endParaRPr>
          </a:p>
        </p:txBody>
      </p:sp>
      <p:sp>
        <p:nvSpPr>
          <p:cNvPr id="85" name="Google Shape;85;p18"/>
          <p:cNvSpPr txBox="1"/>
          <p:nvPr/>
        </p:nvSpPr>
        <p:spPr>
          <a:xfrm>
            <a:off x="514349" y="762000"/>
            <a:ext cx="7421635" cy="43815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sz="1800" dirty="0">
                <a:solidFill>
                  <a:schemeClr val="dk1"/>
                </a:solidFill>
                <a:latin typeface="Roboto" pitchFamily="2" charset="0"/>
                <a:ea typeface="Roboto" pitchFamily="2" charset="0"/>
                <a:cs typeface="Raleway"/>
                <a:sym typeface="Raleway"/>
              </a:rPr>
              <a:t>Each city team in the Community of Practice will:</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gain insights from individual coaching sessions with faculty experts;</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learn from national experts on issues facing Legacy Cities;</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forge lasting collegial relationships with their counterparts in other legacy cities facing similar issues;</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build intra-team, interdisciplinary relationships with other people on your city’s team;</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create the space to undertake a new approach to a long-running, citywide policy issue; and</a:t>
            </a:r>
          </a:p>
          <a:p>
            <a:pPr marL="285750" indent="-285750">
              <a:lnSpc>
                <a:spcPct val="115000"/>
              </a:lnSpc>
              <a:buClr>
                <a:schemeClr val="dk1"/>
              </a:buClr>
              <a:buSzPts val="1100"/>
              <a:buFont typeface="Arial" panose="020B0604020202020204" pitchFamily="34" charset="0"/>
              <a:buChar char="•"/>
            </a:pPr>
            <a:r>
              <a:rPr lang="en-US" sz="1800" dirty="0">
                <a:solidFill>
                  <a:schemeClr val="dk1"/>
                </a:solidFill>
                <a:latin typeface="Roboto" pitchFamily="2" charset="0"/>
                <a:ea typeface="Roboto" pitchFamily="2" charset="0"/>
                <a:cs typeface="Raleway"/>
                <a:sym typeface="Raleway"/>
              </a:rPr>
              <a:t>receive up to $10,000 towards a place-based project that brings a new approach to a citywide policy focus area.</a:t>
            </a:r>
          </a:p>
          <a:p>
            <a:pPr>
              <a:lnSpc>
                <a:spcPct val="115000"/>
              </a:lnSpc>
              <a:buClr>
                <a:schemeClr val="dk1"/>
              </a:buClr>
              <a:buSzPts val="1100"/>
            </a:pPr>
            <a:endParaRPr sz="1100" dirty="0">
              <a:solidFill>
                <a:schemeClr val="dk1"/>
              </a:solidFill>
              <a:latin typeface="Roboto" pitchFamily="2" charset="0"/>
              <a:ea typeface="Roboto" pitchFamily="2" charset="0"/>
              <a:cs typeface="Raleway"/>
              <a:sym typeface="Raleway"/>
            </a:endParaRPr>
          </a:p>
        </p:txBody>
      </p:sp>
    </p:spTree>
    <p:extLst>
      <p:ext uri="{BB962C8B-B14F-4D97-AF65-F5344CB8AC3E}">
        <p14:creationId xmlns:p14="http://schemas.microsoft.com/office/powerpoint/2010/main" val="23005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83"/>
        <p:cNvGrpSpPr/>
        <p:nvPr/>
      </p:nvGrpSpPr>
      <p:grpSpPr>
        <a:xfrm>
          <a:off x="0" y="0"/>
          <a:ext cx="0" cy="0"/>
          <a:chOff x="0" y="0"/>
          <a:chExt cx="0" cy="0"/>
        </a:xfrm>
      </p:grpSpPr>
      <p:pic>
        <p:nvPicPr>
          <p:cNvPr id="5" name="Picture 4" descr="A picture containing outdoor, building, grass, parked&#10;&#10;Description automatically generated">
            <a:extLst>
              <a:ext uri="{FF2B5EF4-FFF2-40B4-BE49-F238E27FC236}">
                <a16:creationId xmlns:a16="http://schemas.microsoft.com/office/drawing/2014/main" id="{7D8C099F-50F0-024E-9391-79BD63A0D2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721937" cy="5143500"/>
          </a:xfrm>
          <a:prstGeom prst="rect">
            <a:avLst/>
          </a:prstGeom>
        </p:spPr>
      </p:pic>
      <p:sp>
        <p:nvSpPr>
          <p:cNvPr id="2" name="TextBox 1">
            <a:extLst>
              <a:ext uri="{FF2B5EF4-FFF2-40B4-BE49-F238E27FC236}">
                <a16:creationId xmlns:a16="http://schemas.microsoft.com/office/drawing/2014/main" id="{B07D44B2-B030-4144-A93E-646953412B74}"/>
              </a:ext>
            </a:extLst>
          </p:cNvPr>
          <p:cNvSpPr txBox="1"/>
          <p:nvPr/>
        </p:nvSpPr>
        <p:spPr>
          <a:xfrm>
            <a:off x="110722" y="3677073"/>
            <a:ext cx="7065818" cy="1466427"/>
          </a:xfrm>
          <a:prstGeom prst="rect">
            <a:avLst/>
          </a:prstGeom>
          <a:noFill/>
        </p:spPr>
        <p:txBody>
          <a:bodyPr wrap="square" rtlCol="0">
            <a:spAutoFit/>
          </a:bodyPr>
          <a:lstStyle/>
          <a:p>
            <a:pPr>
              <a:lnSpc>
                <a:spcPts val="5260"/>
              </a:lnSpc>
            </a:pPr>
            <a:br>
              <a:rPr lang="en-US" sz="4800" dirty="0">
                <a:solidFill>
                  <a:schemeClr val="accent1"/>
                </a:solidFill>
                <a:latin typeface="Renogare" pitchFamily="2" charset="0"/>
              </a:rPr>
            </a:br>
            <a:r>
              <a:rPr lang="en-US" sz="4800" dirty="0">
                <a:solidFill>
                  <a:schemeClr val="accent1"/>
                </a:solidFill>
                <a:latin typeface="Renogare" pitchFamily="50" charset="0"/>
              </a:rPr>
              <a:t>program description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ea typeface="Raleway"/>
                <a:cs typeface="Raleway"/>
                <a:sym typeface="Raleway"/>
              </a:rPr>
              <a:t>9</a:t>
            </a:fld>
            <a:endParaRPr sz="1400" dirty="0">
              <a:ea typeface="Raleway"/>
              <a:cs typeface="Raleway"/>
              <a:sym typeface="Raleway"/>
            </a:endParaRPr>
          </a:p>
        </p:txBody>
      </p:sp>
      <p:sp>
        <p:nvSpPr>
          <p:cNvPr id="170" name="Google Shape;170;p27"/>
          <p:cNvSpPr/>
          <p:nvPr/>
        </p:nvSpPr>
        <p:spPr>
          <a:xfrm>
            <a:off x="301725" y="140200"/>
            <a:ext cx="8503800" cy="9600"/>
          </a:xfrm>
          <a:prstGeom prst="rect">
            <a:avLst/>
          </a:prstGeom>
          <a:solidFill>
            <a:srgbClr val="B7B7B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71" name="Google Shape;171;p27"/>
          <p:cNvSpPr txBox="1"/>
          <p:nvPr/>
        </p:nvSpPr>
        <p:spPr>
          <a:xfrm>
            <a:off x="361950" y="171450"/>
            <a:ext cx="84393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enogare" pitchFamily="2" charset="0"/>
                <a:ea typeface="Raleway"/>
                <a:cs typeface="Raleway"/>
                <a:sym typeface="Raleway"/>
              </a:rPr>
              <a:t>How is this program unique?</a:t>
            </a:r>
            <a:endParaRPr sz="2400" dirty="0">
              <a:latin typeface="Renogare" pitchFamily="2" charset="0"/>
              <a:ea typeface="Raleway"/>
              <a:cs typeface="Raleway"/>
              <a:sym typeface="Raleway"/>
            </a:endParaRPr>
          </a:p>
        </p:txBody>
      </p:sp>
      <p:sp>
        <p:nvSpPr>
          <p:cNvPr id="172" name="Google Shape;172;p27"/>
          <p:cNvSpPr txBox="1"/>
          <p:nvPr/>
        </p:nvSpPr>
        <p:spPr>
          <a:xfrm>
            <a:off x="393600" y="541883"/>
            <a:ext cx="8210700" cy="256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latin typeface="Roboto" panose="02000000000000000000" pitchFamily="2" charset="0"/>
                <a:ea typeface="Roboto" panose="02000000000000000000" pitchFamily="2" charset="0"/>
                <a:cs typeface="Raleway"/>
                <a:sym typeface="Raleway"/>
              </a:rPr>
              <a:t>Our approach differs from traditional convenings that limit the audience to city staff or community leaders. </a:t>
            </a:r>
            <a:endParaRPr sz="1100" dirty="0">
              <a:solidFill>
                <a:schemeClr val="dk1"/>
              </a:solidFill>
              <a:latin typeface="Renogare" pitchFamily="2" charset="0"/>
              <a:ea typeface="Roboto" panose="02000000000000000000" pitchFamily="2" charset="0"/>
              <a:cs typeface="Raleway"/>
              <a:sym typeface="Raleway"/>
            </a:endParaRPr>
          </a:p>
          <a:p>
            <a:pPr marL="0" lvl="0" indent="0" algn="l" rtl="0">
              <a:lnSpc>
                <a:spcPct val="115000"/>
              </a:lnSpc>
              <a:spcBef>
                <a:spcPts val="0"/>
              </a:spcBef>
              <a:spcAft>
                <a:spcPts val="0"/>
              </a:spcAft>
              <a:buNone/>
            </a:pPr>
            <a:endParaRPr sz="1100" dirty="0">
              <a:solidFill>
                <a:schemeClr val="dk1"/>
              </a:solidFill>
              <a:latin typeface="Renogare" pitchFamily="2" charset="0"/>
              <a:ea typeface="Raleway"/>
              <a:cs typeface="Raleway"/>
              <a:sym typeface="Raleway"/>
            </a:endParaRPr>
          </a:p>
        </p:txBody>
      </p:sp>
      <p:sp>
        <p:nvSpPr>
          <p:cNvPr id="173" name="Google Shape;173;p27"/>
          <p:cNvSpPr/>
          <p:nvPr/>
        </p:nvSpPr>
        <p:spPr>
          <a:xfrm>
            <a:off x="439032" y="1261872"/>
            <a:ext cx="2646600" cy="3566328"/>
          </a:xfrm>
          <a:prstGeom prst="rect">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latin typeface="Renogare" pitchFamily="2" charset="0"/>
            </a:endParaRPr>
          </a:p>
        </p:txBody>
      </p:sp>
      <p:sp>
        <p:nvSpPr>
          <p:cNvPr id="174" name="Google Shape;174;p27"/>
          <p:cNvSpPr txBox="1"/>
          <p:nvPr/>
        </p:nvSpPr>
        <p:spPr>
          <a:xfrm>
            <a:off x="458509" y="1300071"/>
            <a:ext cx="2607645" cy="350600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rgbClr val="FFFFFF"/>
                </a:solidFill>
                <a:latin typeface="Renogare" pitchFamily="2" charset="0"/>
                <a:ea typeface="Raleway"/>
                <a:cs typeface="Raleway"/>
                <a:sym typeface="Raleway"/>
              </a:rPr>
              <a:t>Interdisciplinary</a:t>
            </a:r>
          </a:p>
          <a:p>
            <a:pPr marL="0" lvl="0" indent="0" algn="l" rtl="0">
              <a:lnSpc>
                <a:spcPct val="115000"/>
              </a:lnSpc>
              <a:spcBef>
                <a:spcPts val="0"/>
              </a:spcBef>
              <a:spcAft>
                <a:spcPts val="0"/>
              </a:spcAft>
              <a:buClr>
                <a:schemeClr val="dk1"/>
              </a:buClr>
              <a:buSzPts val="1100"/>
              <a:buFont typeface="Arial"/>
              <a:buNone/>
            </a:pPr>
            <a:endParaRPr dirty="0">
              <a:solidFill>
                <a:srgbClr val="FFFFFF"/>
              </a:solidFill>
              <a:latin typeface="Renogare" pitchFamily="2" charset="0"/>
              <a:ea typeface="Raleway"/>
              <a:cs typeface="Raleway"/>
              <a:sym typeface="Raleway"/>
            </a:endParaRPr>
          </a:p>
          <a:p>
            <a:pPr lvl="0">
              <a:lnSpc>
                <a:spcPct val="115000"/>
              </a:lnSpc>
              <a:buClr>
                <a:schemeClr val="dk1"/>
              </a:buClr>
              <a:buSzPts val="1100"/>
            </a:pPr>
            <a:r>
              <a:rPr lang="en" dirty="0">
                <a:solidFill>
                  <a:srgbClr val="FFFFFF"/>
                </a:solidFill>
                <a:latin typeface="Roboto" panose="02000000000000000000" pitchFamily="2" charset="0"/>
                <a:ea typeface="Roboto" panose="02000000000000000000" pitchFamily="2" charset="0"/>
                <a:cs typeface="Raleway"/>
                <a:sym typeface="Raleway"/>
              </a:rPr>
              <a:t>We believe that no single sector can accomplish change alone. Monthly, </a:t>
            </a:r>
            <a:r>
              <a:rPr lang="en" dirty="0">
                <a:solidFill>
                  <a:schemeClr val="bg1"/>
                </a:solidFill>
                <a:latin typeface="Roboto" panose="02000000000000000000" pitchFamily="2" charset="0"/>
                <a:ea typeface="Roboto" panose="02000000000000000000" pitchFamily="2" charset="0"/>
                <a:cs typeface="Raleway"/>
                <a:sym typeface="Raleway"/>
              </a:rPr>
              <a:t>full-cohort sessions will convene 30</a:t>
            </a:r>
            <a:r>
              <a:rPr lang="en-US" dirty="0">
                <a:solidFill>
                  <a:schemeClr val="bg1"/>
                </a:solidFill>
              </a:rPr>
              <a:t>⁠–⁠</a:t>
            </a:r>
            <a:r>
              <a:rPr lang="en" dirty="0">
                <a:solidFill>
                  <a:schemeClr val="bg1"/>
                </a:solidFill>
                <a:latin typeface="Roboto" panose="02000000000000000000" pitchFamily="2" charset="0"/>
                <a:ea typeface="Roboto" panose="02000000000000000000" pitchFamily="2" charset="0"/>
                <a:cs typeface="Raleway"/>
                <a:sym typeface="Raleway"/>
              </a:rPr>
              <a:t>40 </a:t>
            </a:r>
            <a:r>
              <a:rPr lang="en" dirty="0">
                <a:solidFill>
                  <a:srgbClr val="FFFFFF"/>
                </a:solidFill>
                <a:latin typeface="Roboto" panose="02000000000000000000" pitchFamily="2" charset="0"/>
                <a:ea typeface="Roboto" panose="02000000000000000000" pitchFamily="2" charset="0"/>
                <a:cs typeface="Raleway"/>
                <a:sym typeface="Raleway"/>
              </a:rPr>
              <a:t>participants (in interdisciplinary teams representing four different U.S. legacy cities). </a:t>
            </a:r>
            <a:endParaRPr dirty="0">
              <a:solidFill>
                <a:srgbClr val="FFFFFF"/>
              </a:solidFill>
              <a:latin typeface="Roboto" panose="02000000000000000000" pitchFamily="2" charset="0"/>
              <a:ea typeface="Roboto" panose="02000000000000000000" pitchFamily="2" charset="0"/>
              <a:cs typeface="Raleway"/>
              <a:sym typeface="Raleway"/>
            </a:endParaRPr>
          </a:p>
        </p:txBody>
      </p:sp>
      <p:sp>
        <p:nvSpPr>
          <p:cNvPr id="175" name="Google Shape;175;p27"/>
          <p:cNvSpPr/>
          <p:nvPr/>
        </p:nvSpPr>
        <p:spPr>
          <a:xfrm>
            <a:off x="3186921" y="1261872"/>
            <a:ext cx="2646600" cy="3566428"/>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76" name="Google Shape;176;p27"/>
          <p:cNvSpPr/>
          <p:nvPr/>
        </p:nvSpPr>
        <p:spPr>
          <a:xfrm>
            <a:off x="5926421" y="1261872"/>
            <a:ext cx="2770656" cy="3566428"/>
          </a:xfrm>
          <a:prstGeom prst="rect">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enogare" pitchFamily="2" charset="0"/>
            </a:endParaRPr>
          </a:p>
        </p:txBody>
      </p:sp>
      <p:sp>
        <p:nvSpPr>
          <p:cNvPr id="177" name="Google Shape;177;p27"/>
          <p:cNvSpPr txBox="1"/>
          <p:nvPr/>
        </p:nvSpPr>
        <p:spPr>
          <a:xfrm>
            <a:off x="3240121" y="1325461"/>
            <a:ext cx="2558500" cy="33674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FFFFFF"/>
                </a:solidFill>
                <a:latin typeface="Renogare" pitchFamily="2" charset="0"/>
                <a:ea typeface="Raleway"/>
                <a:cs typeface="Raleway"/>
                <a:sym typeface="Raleway"/>
              </a:rPr>
              <a:t>Peer-</a:t>
            </a:r>
            <a:r>
              <a:rPr lang="en-US" dirty="0">
                <a:solidFill>
                  <a:srgbClr val="FFFFFF"/>
                </a:solidFill>
                <a:latin typeface="Renogare" pitchFamily="2" charset="0"/>
                <a:ea typeface="Raleway"/>
                <a:cs typeface="Raleway"/>
                <a:sym typeface="Raleway"/>
              </a:rPr>
              <a:t>supported</a:t>
            </a:r>
            <a:endParaRPr dirty="0">
              <a:solidFill>
                <a:srgbClr val="FFFFFF"/>
              </a:solidFill>
              <a:latin typeface="Renogare" pitchFamily="2" charset="0"/>
              <a:ea typeface="Raleway"/>
              <a:cs typeface="Raleway"/>
              <a:sym typeface="Raleway"/>
            </a:endParaRPr>
          </a:p>
          <a:p>
            <a:pPr marL="0" lvl="0" indent="0" algn="l" rtl="0">
              <a:lnSpc>
                <a:spcPct val="115000"/>
              </a:lnSpc>
              <a:spcBef>
                <a:spcPts val="0"/>
              </a:spcBef>
              <a:spcAft>
                <a:spcPts val="0"/>
              </a:spcAft>
              <a:buNone/>
            </a:pPr>
            <a:endParaRPr dirty="0">
              <a:solidFill>
                <a:srgbClr val="FFFFFF"/>
              </a:solidFill>
              <a:latin typeface="Renogare" pitchFamily="2" charset="0"/>
              <a:ea typeface="Raleway"/>
              <a:cs typeface="Raleway"/>
              <a:sym typeface="Raleway"/>
            </a:endParaRPr>
          </a:p>
          <a:p>
            <a:pPr marL="0" lvl="0" indent="0" algn="l" rtl="0">
              <a:lnSpc>
                <a:spcPct val="115000"/>
              </a:lnSpc>
              <a:spcBef>
                <a:spcPts val="0"/>
              </a:spcBef>
              <a:spcAft>
                <a:spcPts val="0"/>
              </a:spcAft>
              <a:buNone/>
            </a:pPr>
            <a:r>
              <a:rPr lang="en" dirty="0">
                <a:solidFill>
                  <a:srgbClr val="FFFFFF"/>
                </a:solidFill>
                <a:latin typeface="Roboto" panose="02000000000000000000" pitchFamily="2" charset="0"/>
                <a:ea typeface="Roboto" panose="02000000000000000000" pitchFamily="2" charset="0"/>
                <a:cs typeface="Raleway"/>
                <a:sym typeface="Raleway"/>
              </a:rPr>
              <a:t>While we are bringing both regular faculty and guest experts to the Community of Practice,  we also presume that much expertise sits within the participants. City teams will choose a project that their peers will help them solve. Cities will also meet with each other to exchange ideas.</a:t>
            </a:r>
            <a:endParaRPr dirty="0">
              <a:solidFill>
                <a:srgbClr val="FFFFFF"/>
              </a:solidFill>
              <a:latin typeface="Roboto" panose="02000000000000000000" pitchFamily="2" charset="0"/>
              <a:ea typeface="Roboto" panose="02000000000000000000" pitchFamily="2" charset="0"/>
              <a:cs typeface="Raleway"/>
              <a:sym typeface="Raleway"/>
            </a:endParaRPr>
          </a:p>
        </p:txBody>
      </p:sp>
      <p:sp>
        <p:nvSpPr>
          <p:cNvPr id="178" name="Google Shape;178;p27"/>
          <p:cNvSpPr txBox="1"/>
          <p:nvPr/>
        </p:nvSpPr>
        <p:spPr>
          <a:xfrm>
            <a:off x="5956615" y="1325461"/>
            <a:ext cx="2679335" cy="297671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FFFFFF"/>
                </a:solidFill>
                <a:latin typeface="Renogare" pitchFamily="2" charset="0"/>
                <a:ea typeface="Raleway"/>
                <a:cs typeface="Raleway"/>
                <a:sym typeface="Raleway"/>
              </a:rPr>
              <a:t>Project-focused</a:t>
            </a:r>
            <a:endParaRPr dirty="0">
              <a:solidFill>
                <a:srgbClr val="FFFFFF"/>
              </a:solidFill>
              <a:latin typeface="Renogare" pitchFamily="2" charset="0"/>
              <a:ea typeface="Raleway"/>
              <a:cs typeface="Raleway"/>
              <a:sym typeface="Raleway"/>
            </a:endParaRPr>
          </a:p>
          <a:p>
            <a:pPr marL="0" lvl="0" indent="0" algn="l" rtl="0">
              <a:lnSpc>
                <a:spcPct val="115000"/>
              </a:lnSpc>
              <a:spcBef>
                <a:spcPts val="0"/>
              </a:spcBef>
              <a:spcAft>
                <a:spcPts val="0"/>
              </a:spcAft>
              <a:buNone/>
            </a:pPr>
            <a:endParaRPr u="sng" dirty="0">
              <a:solidFill>
                <a:srgbClr val="FFFFFF"/>
              </a:solidFill>
              <a:latin typeface="Renogare" pitchFamily="2" charset="0"/>
              <a:ea typeface="Raleway"/>
              <a:cs typeface="Raleway"/>
              <a:sym typeface="Raleway"/>
            </a:endParaRPr>
          </a:p>
          <a:p>
            <a:pPr marL="0" lvl="0" indent="0" algn="l" rtl="0">
              <a:lnSpc>
                <a:spcPct val="115000"/>
              </a:lnSpc>
              <a:spcBef>
                <a:spcPts val="0"/>
              </a:spcBef>
              <a:spcAft>
                <a:spcPts val="0"/>
              </a:spcAft>
              <a:buNone/>
            </a:pPr>
            <a:r>
              <a:rPr lang="en" dirty="0">
                <a:solidFill>
                  <a:srgbClr val="FFFFFF"/>
                </a:solidFill>
                <a:latin typeface="Roboto" panose="02000000000000000000" pitchFamily="2" charset="0"/>
                <a:ea typeface="Roboto" panose="02000000000000000000" pitchFamily="2" charset="0"/>
                <a:cs typeface="Raleway"/>
                <a:sym typeface="Raleway"/>
              </a:rPr>
              <a:t>City teams will identify a policy focus area before the year begins to discuss with their peer cities and assembled experts. Each team will rec</a:t>
            </a:r>
            <a:r>
              <a:rPr lang="en-US" dirty="0" err="1">
                <a:solidFill>
                  <a:srgbClr val="FFFFFF"/>
                </a:solidFill>
                <a:latin typeface="Roboto" panose="02000000000000000000" pitchFamily="2" charset="0"/>
                <a:ea typeface="Roboto" panose="02000000000000000000" pitchFamily="2" charset="0"/>
                <a:cs typeface="Raleway"/>
                <a:sym typeface="Raleway"/>
              </a:rPr>
              <a:t>eive</a:t>
            </a:r>
            <a:r>
              <a:rPr lang="en" dirty="0">
                <a:solidFill>
                  <a:srgbClr val="FFFFFF"/>
                </a:solidFill>
                <a:latin typeface="Roboto" panose="02000000000000000000" pitchFamily="2" charset="0"/>
                <a:ea typeface="Roboto" panose="02000000000000000000" pitchFamily="2" charset="0"/>
                <a:cs typeface="Raleway"/>
                <a:sym typeface="Raleway"/>
              </a:rPr>
              <a:t> up to a $10,000 challenge grant towards a place-based project to pilot a new approach to the citywide issue.</a:t>
            </a:r>
            <a:endParaRPr u="sng" dirty="0">
              <a:solidFill>
                <a:srgbClr val="FFFFFF"/>
              </a:solidFill>
              <a:latin typeface="Roboto" panose="02000000000000000000" pitchFamily="2" charset="0"/>
              <a:ea typeface="Roboto" panose="02000000000000000000" pitchFamily="2" charset="0"/>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A0A83D05AB94A9859208E4D38F3E4" ma:contentTypeVersion="12" ma:contentTypeDescription="Create a new document." ma:contentTypeScope="" ma:versionID="cce59f1b36ba23cedff0888a2a440f72">
  <xsd:schema xmlns:xsd="http://www.w3.org/2001/XMLSchema" xmlns:xs="http://www.w3.org/2001/XMLSchema" xmlns:p="http://schemas.microsoft.com/office/2006/metadata/properties" xmlns:ns2="ba588d0d-17d9-4d5b-ba12-e49cb5deb05f" xmlns:ns3="d151239a-c2af-4b7d-a6c5-cf6806f0f493" targetNamespace="http://schemas.microsoft.com/office/2006/metadata/properties" ma:root="true" ma:fieldsID="336f1492534f6d6cb349e805b932eb18" ns2:_="" ns3:_="">
    <xsd:import namespace="ba588d0d-17d9-4d5b-ba12-e49cb5deb05f"/>
    <xsd:import namespace="d151239a-c2af-4b7d-a6c5-cf6806f0f4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88d0d-17d9-4d5b-ba12-e49cb5deb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51239a-c2af-4b7d-a6c5-cf6806f0f4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300FA-7CA5-4EF0-A6F2-BD719CAAE004}">
  <ds:schemaRefs>
    <ds:schemaRef ds:uri="http://schemas.microsoft.com/sharepoint/v3/contenttype/forms"/>
  </ds:schemaRefs>
</ds:datastoreItem>
</file>

<file path=customXml/itemProps2.xml><?xml version="1.0" encoding="utf-8"?>
<ds:datastoreItem xmlns:ds="http://schemas.openxmlformats.org/officeDocument/2006/customXml" ds:itemID="{0CD77AF3-2723-4496-89F8-088979253E3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0DE3948-D06F-404B-90DC-83DE8B790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88d0d-17d9-4d5b-ba12-e49cb5deb05f"/>
    <ds:schemaRef ds:uri="d151239a-c2af-4b7d-a6c5-cf6806f0f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50058</TotalTime>
  <Words>1622</Words>
  <Application>Microsoft Office PowerPoint</Application>
  <PresentationFormat>On-screen Show (16:9)</PresentationFormat>
  <Paragraphs>155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Roboto</vt:lpstr>
      <vt:lpstr>Arial</vt:lpstr>
      <vt:lpstr>Renogare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Lorelei Papoiu</dc:creator>
  <cp:lastModifiedBy>Lorelei Papoiu</cp:lastModifiedBy>
  <cp:revision>59</cp:revision>
  <dcterms:modified xsi:type="dcterms:W3CDTF">2020-09-14T18:50:17Z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0x0101006DFA0A83D05AB94A9859208E4D38F3E4</vt:lpwstr>
  </property>
</Properties>
</file>