
<file path=[Content_Types].xml><?xml version="1.0" encoding="utf-8"?>
<Types xmlns="http://schemas.openxmlformats.org/package/2006/content-types">
  <Default Extension="bin" ContentType="application/vnd.openxmlformats-officedocument.oleObject"/>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28" r:id="rId1"/>
  </p:sldMasterIdLst>
  <p:notesMasterIdLst>
    <p:notesMasterId r:id="rId59"/>
  </p:notesMasterIdLst>
  <p:sldIdLst>
    <p:sldId id="256" r:id="rId2"/>
    <p:sldId id="261" r:id="rId3"/>
    <p:sldId id="258" r:id="rId4"/>
    <p:sldId id="262" r:id="rId5"/>
    <p:sldId id="263" r:id="rId6"/>
    <p:sldId id="264" r:id="rId7"/>
    <p:sldId id="265" r:id="rId8"/>
    <p:sldId id="266" r:id="rId9"/>
    <p:sldId id="267" r:id="rId10"/>
    <p:sldId id="268" r:id="rId11"/>
    <p:sldId id="269" r:id="rId12"/>
    <p:sldId id="270" r:id="rId13"/>
    <p:sldId id="273" r:id="rId14"/>
    <p:sldId id="275" r:id="rId15"/>
    <p:sldId id="311" r:id="rId16"/>
    <p:sldId id="271" r:id="rId17"/>
    <p:sldId id="272" r:id="rId18"/>
    <p:sldId id="277" r:id="rId19"/>
    <p:sldId id="278" r:id="rId20"/>
    <p:sldId id="279" r:id="rId21"/>
    <p:sldId id="280" r:id="rId22"/>
    <p:sldId id="281" r:id="rId23"/>
    <p:sldId id="282" r:id="rId24"/>
    <p:sldId id="283" r:id="rId25"/>
    <p:sldId id="284" r:id="rId26"/>
    <p:sldId id="312" r:id="rId27"/>
    <p:sldId id="313" r:id="rId28"/>
    <p:sldId id="287" r:id="rId29"/>
    <p:sldId id="288" r:id="rId30"/>
    <p:sldId id="314" r:id="rId31"/>
    <p:sldId id="315" r:id="rId32"/>
    <p:sldId id="316" r:id="rId33"/>
    <p:sldId id="317" r:id="rId34"/>
    <p:sldId id="318" r:id="rId35"/>
    <p:sldId id="293" r:id="rId36"/>
    <p:sldId id="294" r:id="rId37"/>
    <p:sldId id="295" r:id="rId38"/>
    <p:sldId id="299" r:id="rId39"/>
    <p:sldId id="296" r:id="rId40"/>
    <p:sldId id="297" r:id="rId41"/>
    <p:sldId id="298" r:id="rId42"/>
    <p:sldId id="304" r:id="rId43"/>
    <p:sldId id="300" r:id="rId44"/>
    <p:sldId id="303" r:id="rId45"/>
    <p:sldId id="301" r:id="rId46"/>
    <p:sldId id="302" r:id="rId47"/>
    <p:sldId id="306" r:id="rId48"/>
    <p:sldId id="308" r:id="rId49"/>
    <p:sldId id="309" r:id="rId50"/>
    <p:sldId id="310" r:id="rId51"/>
    <p:sldId id="319" r:id="rId52"/>
    <p:sldId id="321" r:id="rId53"/>
    <p:sldId id="322" r:id="rId54"/>
    <p:sldId id="323" r:id="rId55"/>
    <p:sldId id="324" r:id="rId56"/>
    <p:sldId id="325" r:id="rId57"/>
    <p:sldId id="326" r:id="rId5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698F363C-9F28-4FCC-A57F-1A74C5192F5E}">
          <p14:sldIdLst>
            <p14:sldId id="256"/>
            <p14:sldId id="261"/>
            <p14:sldId id="258"/>
            <p14:sldId id="262"/>
            <p14:sldId id="263"/>
            <p14:sldId id="264"/>
            <p14:sldId id="265"/>
            <p14:sldId id="266"/>
            <p14:sldId id="267"/>
            <p14:sldId id="268"/>
            <p14:sldId id="269"/>
            <p14:sldId id="270"/>
            <p14:sldId id="273"/>
            <p14:sldId id="275"/>
            <p14:sldId id="311"/>
            <p14:sldId id="271"/>
            <p14:sldId id="272"/>
            <p14:sldId id="277"/>
            <p14:sldId id="278"/>
            <p14:sldId id="279"/>
            <p14:sldId id="280"/>
            <p14:sldId id="281"/>
            <p14:sldId id="282"/>
            <p14:sldId id="283"/>
            <p14:sldId id="284"/>
            <p14:sldId id="312"/>
            <p14:sldId id="313"/>
            <p14:sldId id="287"/>
            <p14:sldId id="288"/>
            <p14:sldId id="314"/>
            <p14:sldId id="315"/>
            <p14:sldId id="316"/>
            <p14:sldId id="317"/>
            <p14:sldId id="318"/>
            <p14:sldId id="293"/>
            <p14:sldId id="294"/>
            <p14:sldId id="295"/>
            <p14:sldId id="299"/>
            <p14:sldId id="296"/>
            <p14:sldId id="297"/>
            <p14:sldId id="298"/>
            <p14:sldId id="304"/>
            <p14:sldId id="300"/>
            <p14:sldId id="303"/>
            <p14:sldId id="301"/>
            <p14:sldId id="302"/>
            <p14:sldId id="306"/>
            <p14:sldId id="308"/>
            <p14:sldId id="309"/>
            <p14:sldId id="310"/>
            <p14:sldId id="319"/>
            <p14:sldId id="321"/>
            <p14:sldId id="322"/>
            <p14:sldId id="323"/>
            <p14:sldId id="324"/>
            <p14:sldId id="325"/>
            <p14:sldId id="326"/>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819" autoAdjust="0"/>
    <p:restoredTop sz="93728" autoAdjust="0"/>
  </p:normalViewPr>
  <p:slideViewPr>
    <p:cSldViewPr>
      <p:cViewPr>
        <p:scale>
          <a:sx n="74" d="100"/>
          <a:sy n="74" d="100"/>
        </p:scale>
        <p:origin x="-96" y="-45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FF2F223-C149-4C1E-833A-D4C2F6CA8ACF}" type="datetimeFigureOut">
              <a:rPr lang="en-US" smtClean="0"/>
              <a:t>9/21/2015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C8F086D-8DC8-45D8-80CD-A183648C74DF}" type="slidenum">
              <a:rPr lang="en-US" smtClean="0"/>
              <a:t>‹#›</a:t>
            </a:fld>
            <a:endParaRPr lang="en-US"/>
          </a:p>
        </p:txBody>
      </p:sp>
    </p:spTree>
    <p:extLst>
      <p:ext uri="{BB962C8B-B14F-4D97-AF65-F5344CB8AC3E}">
        <p14:creationId xmlns:p14="http://schemas.microsoft.com/office/powerpoint/2010/main" val="31926740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8F086D-8DC8-45D8-80CD-A183648C74DF}" type="slidenum">
              <a:rPr lang="en-US" smtClean="0"/>
              <a:t>28</a:t>
            </a:fld>
            <a:endParaRPr lang="en-US"/>
          </a:p>
        </p:txBody>
      </p:sp>
    </p:spTree>
    <p:extLst>
      <p:ext uri="{BB962C8B-B14F-4D97-AF65-F5344CB8AC3E}">
        <p14:creationId xmlns:p14="http://schemas.microsoft.com/office/powerpoint/2010/main" val="95390139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1"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Title 8"/>
          <p:cNvSpPr>
            <a:spLocks noGrp="1"/>
          </p:cNvSpPr>
          <p:nvPr>
            <p:ph type="ctrTitle"/>
          </p:nvPr>
        </p:nvSpPr>
        <p:spPr>
          <a:xfrm>
            <a:off x="685800" y="1752604"/>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grpSp>
        <p:nvGrpSpPr>
          <p:cNvPr id="2" name="Group 1"/>
          <p:cNvGrpSpPr/>
          <p:nvPr/>
        </p:nvGrpSpPr>
        <p:grpSpPr>
          <a:xfrm>
            <a:off x="-3765" y="4953001"/>
            <a:ext cx="9147765"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fld id="{3DE659F1-DD38-408C-8434-7375DBE6AD5C}" type="datetimeFigureOut">
              <a:rPr lang="en-US" smtClean="0"/>
              <a:t>9/21/2015</a:t>
            </a:fld>
            <a:endParaRPr lang="en-US"/>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endParaRPr lang="en-US"/>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5505D76D-2C14-4C93-9181-F3FA50EBE671}"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1481332"/>
            <a:ext cx="8229600" cy="4386071"/>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3DE659F1-DD38-408C-8434-7375DBE6AD5C}" type="datetimeFigureOut">
              <a:rPr lang="en-US" smtClean="0"/>
              <a:t>9/21/2015</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5505D76D-2C14-4C93-9181-F3FA50EBE671}"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7" y="274643"/>
            <a:ext cx="1777471" cy="5592761"/>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41"/>
            <a:ext cx="6324600" cy="5592760"/>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3DE659F1-DD38-408C-8434-7375DBE6AD5C}" type="datetimeFigureOut">
              <a:rPr lang="en-US" smtClean="0"/>
              <a:t>9/21/2015</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5505D76D-2C14-4C93-9181-F3FA50EBE671}"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3DE659F1-DD38-408C-8434-7375DBE6AD5C}" type="datetimeFigureOut">
              <a:rPr lang="en-US" smtClean="0"/>
              <a:t>9/21/2015</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5505D76D-2C14-4C93-9181-F3FA50EBE671}" type="slidenum">
              <a:rPr lang="en-US" smtClean="0"/>
              <a:t>‹#›</a:t>
            </a:fld>
            <a:endParaRPr lang="en-US"/>
          </a:p>
        </p:txBody>
      </p:sp>
      <p:sp>
        <p:nvSpPr>
          <p:cNvPr id="7" name="Title 6"/>
          <p:cNvSpPr>
            <a:spLocks noGrp="1"/>
          </p:cNvSpPr>
          <p:nvPr>
            <p:ph type="title"/>
          </p:nvPr>
        </p:nvSpPr>
        <p:spPr/>
        <p:txBody>
          <a:bodyPr rtlCol="0"/>
          <a:lstStyle>
            <a:extLst/>
          </a:lstStyle>
          <a:p>
            <a:r>
              <a:rPr kumimoji="0" lang="en-US" smtClean="0"/>
              <a:t>Click to edit Master title style</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3DE659F1-DD38-408C-8434-7375DBE6AD5C}" type="datetimeFigureOut">
              <a:rPr lang="en-US" smtClean="0"/>
              <a:t>9/21/2015</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5505D76D-2C14-4C93-9181-F3FA50EBE671}" type="slidenum">
              <a:rPr lang="en-US" smtClean="0"/>
              <a:t>‹#›</a:t>
            </a:fld>
            <a:endParaRPr lang="en-US"/>
          </a:p>
        </p:txBody>
      </p:sp>
      <p:sp>
        <p:nvSpPr>
          <p:cNvPr id="7" name="Chevron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8" name="Chevron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81331"/>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481331"/>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3DE659F1-DD38-408C-8434-7375DBE6AD5C}" type="datetimeFigureOut">
              <a:rPr lang="en-US" smtClean="0"/>
              <a:t>9/21/2015</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5505D76D-2C14-4C93-9181-F3FA50EBE671}" type="slidenum">
              <a:rPr lang="en-US" smtClean="0"/>
              <a:t>‹#›</a:t>
            </a:fld>
            <a:endParaRPr lang="en-US"/>
          </a:p>
        </p:txBody>
      </p:sp>
      <p:sp>
        <p:nvSpPr>
          <p:cNvPr id="8" name="Title 7"/>
          <p:cNvSpPr>
            <a:spLocks noGrp="1"/>
          </p:cNvSpPr>
          <p:nvPr>
            <p:ph type="title"/>
          </p:nvPr>
        </p:nvSpPr>
        <p:spPr/>
        <p:txBody>
          <a:bodyPr rtlCol="0"/>
          <a:lstStyle>
            <a:extLst/>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3"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30"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3" y="1444295"/>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9" y="1444295"/>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3DE659F1-DD38-408C-8434-7375DBE6AD5C}" type="datetimeFigureOut">
              <a:rPr lang="en-US" smtClean="0"/>
              <a:t>9/21/2015</a:t>
            </a:fld>
            <a:endParaRPr lang="en-US"/>
          </a:p>
        </p:txBody>
      </p:sp>
      <p:sp>
        <p:nvSpPr>
          <p:cNvPr id="8" name="Footer Placeholder 7"/>
          <p:cNvSpPr>
            <a:spLocks noGrp="1"/>
          </p:cNvSpPr>
          <p:nvPr>
            <p:ph type="ftr" sz="quarter" idx="11"/>
          </p:nvPr>
        </p:nvSpPr>
        <p:spPr/>
        <p:txBody>
          <a:bodyPr/>
          <a:lstStyle>
            <a:extLst/>
          </a:lstStyle>
          <a:p>
            <a:endParaRPr lang="en-US"/>
          </a:p>
        </p:txBody>
      </p:sp>
      <p:sp>
        <p:nvSpPr>
          <p:cNvPr id="9" name="Slide Number Placeholder 8"/>
          <p:cNvSpPr>
            <a:spLocks noGrp="1"/>
          </p:cNvSpPr>
          <p:nvPr>
            <p:ph type="sldNum" sz="quarter" idx="12"/>
          </p:nvPr>
        </p:nvSpPr>
        <p:spPr/>
        <p:txBody>
          <a:bodyPr/>
          <a:lstStyle>
            <a:extLst/>
          </a:lstStyle>
          <a:p>
            <a:fld id="{5505D76D-2C14-4C93-9181-F3FA50EBE671}"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extLst/>
          </a:lstStyle>
          <a:p>
            <a:fld id="{3DE659F1-DD38-408C-8434-7375DBE6AD5C}" type="datetimeFigureOut">
              <a:rPr lang="en-US" smtClean="0"/>
              <a:t>9/21/2015</a:t>
            </a:fld>
            <a:endParaRPr lang="en-US"/>
          </a:p>
        </p:txBody>
      </p:sp>
      <p:sp>
        <p:nvSpPr>
          <p:cNvPr id="4" name="Footer Placeholder 3"/>
          <p:cNvSpPr>
            <a:spLocks noGrp="1"/>
          </p:cNvSpPr>
          <p:nvPr>
            <p:ph type="ftr" sz="quarter" idx="11"/>
          </p:nvPr>
        </p:nvSpPr>
        <p:spPr/>
        <p:txBody>
          <a:bodyPr/>
          <a:lstStyle>
            <a:extLst/>
          </a:lstStyle>
          <a:p>
            <a:endParaRPr lang="en-US"/>
          </a:p>
        </p:txBody>
      </p:sp>
      <p:sp>
        <p:nvSpPr>
          <p:cNvPr id="5" name="Slide Number Placeholder 4"/>
          <p:cNvSpPr>
            <a:spLocks noGrp="1"/>
          </p:cNvSpPr>
          <p:nvPr>
            <p:ph type="sldNum" sz="quarter" idx="12"/>
          </p:nvPr>
        </p:nvSpPr>
        <p:spPr/>
        <p:txBody>
          <a:bodyPr/>
          <a:lstStyle>
            <a:extLst/>
          </a:lstStyle>
          <a:p>
            <a:fld id="{5505D76D-2C14-4C93-9181-F3FA50EBE671}" type="slidenum">
              <a:rPr lang="en-US" smtClean="0"/>
              <a:t>‹#›</a:t>
            </a:fld>
            <a:endParaRPr lang="en-US"/>
          </a:p>
        </p:txBody>
      </p:sp>
      <p:sp>
        <p:nvSpPr>
          <p:cNvPr id="6" name="Title 5"/>
          <p:cNvSpPr>
            <a:spLocks noGrp="1"/>
          </p:cNvSpPr>
          <p:nvPr>
            <p:ph type="title"/>
          </p:nvPr>
        </p:nvSpPr>
        <p:spPr/>
        <p:txBody>
          <a:bodyPr rtlCol="0"/>
          <a:lstStyle>
            <a:extLst/>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fld id="{3DE659F1-DD38-408C-8434-7375DBE6AD5C}" type="datetimeFigureOut">
              <a:rPr lang="en-US" smtClean="0"/>
              <a:t>9/21/2015</a:t>
            </a:fld>
            <a:endParaRPr lang="en-US"/>
          </a:p>
        </p:txBody>
      </p:sp>
      <p:sp>
        <p:nvSpPr>
          <p:cNvPr id="3" name="Footer Placeholder 2"/>
          <p:cNvSpPr>
            <a:spLocks noGrp="1"/>
          </p:cNvSpPr>
          <p:nvPr>
            <p:ph type="ftr" sz="quarter" idx="11"/>
          </p:nvPr>
        </p:nvSpPr>
        <p:spPr/>
        <p:txBody>
          <a:bodyPr/>
          <a:lstStyle>
            <a:extLst/>
          </a:lstStyle>
          <a:p>
            <a:endParaRPr lang="en-US"/>
          </a:p>
        </p:txBody>
      </p:sp>
      <p:sp>
        <p:nvSpPr>
          <p:cNvPr id="4" name="Slide Number Placeholder 3"/>
          <p:cNvSpPr>
            <a:spLocks noGrp="1"/>
          </p:cNvSpPr>
          <p:nvPr>
            <p:ph type="sldNum" sz="quarter" idx="12"/>
          </p:nvPr>
        </p:nvSpPr>
        <p:spPr/>
        <p:txBody>
          <a:bodyPr/>
          <a:lstStyle>
            <a:extLst/>
          </a:lstStyle>
          <a:p>
            <a:fld id="{5505D76D-2C14-4C93-9181-F3FA50EBE671}"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6727032" y="6407944"/>
            <a:ext cx="1920240" cy="365760"/>
          </a:xfrm>
        </p:spPr>
        <p:txBody>
          <a:bodyPr/>
          <a:lstStyle>
            <a:extLst/>
          </a:lstStyle>
          <a:p>
            <a:fld id="{3DE659F1-DD38-408C-8434-7375DBE6AD5C}" type="datetimeFigureOut">
              <a:rPr lang="en-US" smtClean="0"/>
              <a:t>9/21/2015</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5505D76D-2C14-4C93-9181-F3FA50EBE671}"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141232" y="5443404"/>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
        <p:nvSpPr>
          <p:cNvPr id="3" name="Picture Placeholder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smtClean="0"/>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fld id="{3DE659F1-DD38-408C-8434-7375DBE6AD5C}" type="datetimeFigureOut">
              <a:rPr lang="en-US" smtClean="0"/>
              <a:t>9/21/2015</a:t>
            </a:fld>
            <a:endParaRPr lang="en-US"/>
          </a:p>
        </p:txBody>
      </p:sp>
      <p:sp>
        <p:nvSpPr>
          <p:cNvPr id="6" name="Footer Placeholder 5"/>
          <p:cNvSpPr>
            <a:spLocks noGrp="1"/>
          </p:cNvSpPr>
          <p:nvPr>
            <p:ph type="ftr" sz="quarter" idx="11"/>
          </p:nvPr>
        </p:nvSpPr>
        <p:spPr>
          <a:xfrm>
            <a:off x="4380076" y="6407947"/>
            <a:ext cx="2350681" cy="365125"/>
          </a:xfrm>
        </p:spPr>
        <p:txBody>
          <a:bodyPr/>
          <a:lstStyle>
            <a:lvl1pPr>
              <a:defRPr>
                <a:solidFill>
                  <a:schemeClr val="tx1"/>
                </a:solidFill>
              </a:defRPr>
            </a:lvl1pPr>
            <a:extLst/>
          </a:lstStyle>
          <a:p>
            <a:endParaRPr lang="en-US"/>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5505D76D-2C14-4C93-9181-F3FA50EBE671}" type="slidenum">
              <a:rPr lang="en-US" smtClean="0"/>
              <a:t>‹#›</a:t>
            </a:fld>
            <a:endParaRPr lang="en-US"/>
          </a:p>
        </p:txBody>
      </p:sp>
      <p:sp>
        <p:nvSpPr>
          <p:cNvPr id="2" name="Title 1"/>
          <p:cNvSpPr>
            <a:spLocks noGrp="1"/>
          </p:cNvSpPr>
          <p:nvPr>
            <p:ph type="title"/>
          </p:nvPr>
        </p:nvSpPr>
        <p:spPr>
          <a:xfrm>
            <a:off x="228600" y="4865124"/>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smtClean="0"/>
              <a:t>Click to edit Master title style</a:t>
            </a:r>
            <a:endParaRPr kumimoji="0" lang="en-US"/>
          </a:p>
        </p:txBody>
      </p:sp>
      <p:sp>
        <p:nvSpPr>
          <p:cNvPr id="8" name="Freeform 7"/>
          <p:cNvSpPr>
            <a:spLocks/>
          </p:cNvSpPr>
          <p:nvPr/>
        </p:nvSpPr>
        <p:spPr bwMode="auto">
          <a:xfrm>
            <a:off x="499273" y="5944938"/>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9" name="Freeform 8"/>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0" name="Right Triangle 9"/>
          <p:cNvSpPr>
            <a:spLocks/>
          </p:cNvSpPr>
          <p:nvPr/>
        </p:nvSpPr>
        <p:spPr bwMode="auto">
          <a:xfrm>
            <a:off x="-6043" y="5791254"/>
            <a:ext cx="3402315" cy="1080868"/>
          </a:xfrm>
          <a:prstGeom prst="rtTriangle">
            <a:avLst/>
          </a:pr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1" name="Straight Connector 10"/>
          <p:cNvCxnSpPr/>
          <p:nvPr/>
        </p:nvCxnSpPr>
        <p:spPr>
          <a:xfrm>
            <a:off x="-9237" y="5787740"/>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13" name="Chevron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499273" y="5944938"/>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2" name="Freeform 11"/>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4" name="Right Triangle 13"/>
          <p:cNvSpPr>
            <a:spLocks/>
          </p:cNvSpPr>
          <p:nvPr/>
        </p:nvSpPr>
        <p:spPr bwMode="auto">
          <a:xfrm>
            <a:off x="-6043" y="5791254"/>
            <a:ext cx="3402315" cy="1080868"/>
          </a:xfrm>
          <a:prstGeom prst="rtTriangle">
            <a:avLst/>
          </a:prstGeom>
          <a:blipFill>
            <a:blip r:embed="rId13">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5" name="Straight Connector 14"/>
          <p:cNvCxnSpPr/>
          <p:nvPr/>
        </p:nvCxnSpPr>
        <p:spPr>
          <a:xfrm>
            <a:off x="-9237" y="5787740"/>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481331"/>
            <a:ext cx="8229600" cy="4525963"/>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fld id="{3DE659F1-DD38-408C-8434-7375DBE6AD5C}" type="datetimeFigureOut">
              <a:rPr lang="en-US" smtClean="0"/>
              <a:t>9/21/2015</a:t>
            </a:fld>
            <a:endParaRPr lang="en-US"/>
          </a:p>
        </p:txBody>
      </p:sp>
      <p:sp>
        <p:nvSpPr>
          <p:cNvPr id="22" name="Footer Placeholder 21"/>
          <p:cNvSpPr>
            <a:spLocks noGrp="1"/>
          </p:cNvSpPr>
          <p:nvPr>
            <p:ph type="ftr" sz="quarter" idx="3"/>
          </p:nvPr>
        </p:nvSpPr>
        <p:spPr>
          <a:xfrm>
            <a:off x="4380076" y="6407947"/>
            <a:ext cx="2350681" cy="365125"/>
          </a:xfrm>
          <a:prstGeom prst="rect">
            <a:avLst/>
          </a:prstGeom>
        </p:spPr>
        <p:txBody>
          <a:bodyPr vert="horz" anchor="b"/>
          <a:lstStyle>
            <a:lvl1pPr algn="r" eaLnBrk="1" latinLnBrk="0" hangingPunct="1">
              <a:defRPr kumimoji="0" sz="1000">
                <a:solidFill>
                  <a:schemeClr val="tx1"/>
                </a:solidFill>
              </a:defRPr>
            </a:lvl1pPr>
            <a:extLst/>
          </a:lstStyle>
          <a:p>
            <a:endParaRPr lang="en-US"/>
          </a:p>
        </p:txBody>
      </p:sp>
      <p:sp>
        <p:nvSpPr>
          <p:cNvPr id="18" name="Slide Number Placeholder 17"/>
          <p:cNvSpPr>
            <a:spLocks noGrp="1"/>
          </p:cNvSpPr>
          <p:nvPr>
            <p:ph type="sldNum" sz="quarter" idx="4"/>
          </p:nvPr>
        </p:nvSpPr>
        <p:spPr>
          <a:xfrm>
            <a:off x="8647272" y="6407947"/>
            <a:ext cx="365760" cy="365125"/>
          </a:xfrm>
          <a:prstGeom prst="rect">
            <a:avLst/>
          </a:prstGeom>
        </p:spPr>
        <p:txBody>
          <a:bodyPr vert="horz" anchor="b"/>
          <a:lstStyle>
            <a:lvl1pPr algn="r" eaLnBrk="1" latinLnBrk="0" hangingPunct="1">
              <a:defRPr kumimoji="0" sz="1000" b="0">
                <a:solidFill>
                  <a:schemeClr val="tx1"/>
                </a:solidFill>
              </a:defRPr>
            </a:lvl1pPr>
            <a:extLst/>
          </a:lstStyle>
          <a:p>
            <a:fld id="{5505D76D-2C14-4C93-9181-F3FA50EBE671}"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Ls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2.wm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image" Target="../media/image4.wm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emf"/><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990603"/>
            <a:ext cx="7772400" cy="2609851"/>
          </a:xfrm>
        </p:spPr>
        <p:txBody>
          <a:bodyPr>
            <a:normAutofit fontScale="90000"/>
          </a:bodyPr>
          <a:lstStyle/>
          <a:p>
            <a:pPr algn="ctr"/>
            <a:r>
              <a:rPr lang="en-US" b="1" i="0" u="none" strike="noStrike" baseline="0" dirty="0" smtClean="0"/>
              <a:t>Understanding Quantitative and Qualitative Analysis for Sales Adjustments in an Appraisal</a:t>
            </a:r>
            <a:endParaRPr lang="en-US" dirty="0"/>
          </a:p>
        </p:txBody>
      </p:sp>
      <p:sp>
        <p:nvSpPr>
          <p:cNvPr id="3" name="Subtitle 2"/>
          <p:cNvSpPr>
            <a:spLocks noGrp="1"/>
          </p:cNvSpPr>
          <p:nvPr>
            <p:ph type="subTitle" idx="1"/>
          </p:nvPr>
        </p:nvSpPr>
        <p:spPr>
          <a:xfrm>
            <a:off x="685800" y="4038602"/>
            <a:ext cx="7772400" cy="772711"/>
          </a:xfrm>
        </p:spPr>
        <p:txBody>
          <a:bodyPr/>
          <a:lstStyle/>
          <a:p>
            <a:r>
              <a:rPr lang="en-US" dirty="0" smtClean="0"/>
              <a:t>By Michael Ellis, MAI</a:t>
            </a:r>
            <a:endParaRPr lang="en-US" dirty="0"/>
          </a:p>
        </p:txBody>
      </p:sp>
    </p:spTree>
    <p:extLst>
      <p:ext uri="{BB962C8B-B14F-4D97-AF65-F5344CB8AC3E}">
        <p14:creationId xmlns:p14="http://schemas.microsoft.com/office/powerpoint/2010/main" val="394052044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5800" y="533402"/>
            <a:ext cx="7772400" cy="1508105"/>
          </a:xfrm>
          <a:prstGeom prst="rect">
            <a:avLst/>
          </a:prstGeom>
          <a:noFill/>
        </p:spPr>
        <p:txBody>
          <a:bodyPr wrap="square" rtlCol="0">
            <a:spAutoFit/>
          </a:bodyPr>
          <a:lstStyle/>
          <a:p>
            <a:r>
              <a:rPr lang="en-US" sz="2000" b="1" i="0" u="none" strike="noStrike" baseline="0" dirty="0" smtClean="0"/>
              <a:t>Basic Elements of Comparison</a:t>
            </a:r>
            <a:endParaRPr lang="en-US" sz="2000" b="0" i="0" u="none" strike="noStrike" baseline="0" dirty="0" smtClean="0"/>
          </a:p>
          <a:p>
            <a:endParaRPr lang="en-US" b="0" i="0" u="none" strike="noStrike" baseline="0" dirty="0" smtClean="0"/>
          </a:p>
          <a:p>
            <a:r>
              <a:rPr lang="en-US" b="0" i="0" u="none" strike="noStrike" baseline="0" dirty="0" smtClean="0"/>
              <a:t>The basic elements of comparison that should be considered in the Sales Approach include the following:</a:t>
            </a:r>
          </a:p>
          <a:p>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2256650899"/>
              </p:ext>
            </p:extLst>
          </p:nvPr>
        </p:nvGraphicFramePr>
        <p:xfrm>
          <a:off x="685800" y="2011027"/>
          <a:ext cx="7772400" cy="3409333"/>
        </p:xfrm>
        <a:graphic>
          <a:graphicData uri="http://schemas.openxmlformats.org/drawingml/2006/table">
            <a:tbl>
              <a:tblPr firstRow="1" bandRow="1">
                <a:tableStyleId>{5C22544A-7EE6-4342-B048-85BDC9FD1C3A}</a:tableStyleId>
              </a:tblPr>
              <a:tblGrid>
                <a:gridCol w="3886200"/>
                <a:gridCol w="3886200"/>
              </a:tblGrid>
              <a:tr h="427373">
                <a:tc>
                  <a:txBody>
                    <a:bodyPr/>
                    <a:lstStyle/>
                    <a:p>
                      <a:r>
                        <a:rPr lang="en-US" sz="1800" dirty="0" smtClean="0"/>
                        <a:t>Basic Element</a:t>
                      </a:r>
                      <a:endParaRPr lang="en-US" sz="1800" dirty="0"/>
                    </a:p>
                  </a:txBody>
                  <a:tcPr anchor="ctr"/>
                </a:tc>
                <a:tc>
                  <a:txBody>
                    <a:bodyPr/>
                    <a:lstStyle/>
                    <a:p>
                      <a:r>
                        <a:rPr lang="en-US" sz="1800" dirty="0" smtClean="0"/>
                        <a:t>Details</a:t>
                      </a:r>
                      <a:endParaRPr lang="en-US" sz="1800" dirty="0"/>
                    </a:p>
                  </a:txBody>
                  <a:tcPr anchor="ctr"/>
                </a:tc>
              </a:tr>
              <a:tr h="619760">
                <a:tc>
                  <a:txBody>
                    <a:bodyPr/>
                    <a:lstStyle/>
                    <a:p>
                      <a:r>
                        <a:rPr lang="en-US" sz="1600" b="0" i="0" u="none" strike="noStrike" baseline="0" dirty="0" smtClean="0"/>
                        <a:t>physical characteristics</a:t>
                      </a:r>
                      <a:endParaRPr lang="en-US" sz="1600" dirty="0"/>
                    </a:p>
                  </a:txBody>
                  <a:tcPr anchor="ctr"/>
                </a:tc>
                <a:tc>
                  <a:txBody>
                    <a:bodyPr/>
                    <a:lstStyle/>
                    <a:p>
                      <a:r>
                        <a:rPr lang="en-US" sz="1600" b="0" i="0" u="none" strike="noStrike" baseline="0" dirty="0" smtClean="0"/>
                        <a:t>size, soils, access, construction quality, condition.</a:t>
                      </a:r>
                      <a:endParaRPr lang="en-US" sz="1600" dirty="0"/>
                    </a:p>
                  </a:txBody>
                  <a:tcPr anchor="ctr"/>
                </a:tc>
              </a:tr>
              <a:tr h="609600">
                <a:tc>
                  <a:txBody>
                    <a:bodyPr/>
                    <a:lstStyle/>
                    <a:p>
                      <a:r>
                        <a:rPr lang="en-US" sz="1600" b="0" i="0" u="none" strike="noStrike" baseline="0" dirty="0" smtClean="0"/>
                        <a:t>economic characteristics</a:t>
                      </a:r>
                      <a:endParaRPr lang="en-US" sz="1600" dirty="0"/>
                    </a:p>
                  </a:txBody>
                  <a:tcPr anchor="ctr"/>
                </a:tc>
                <a:tc>
                  <a:txBody>
                    <a:bodyPr/>
                    <a:lstStyle/>
                    <a:p>
                      <a:r>
                        <a:rPr lang="en-US" sz="1600" b="0" i="0" u="none" strike="noStrike" baseline="0" dirty="0" smtClean="0"/>
                        <a:t>expense ratios, lease provisions, management, tenant mix.</a:t>
                      </a:r>
                      <a:endParaRPr lang="en-US" sz="1600" dirty="0"/>
                    </a:p>
                  </a:txBody>
                  <a:tcPr anchor="ctr"/>
                </a:tc>
              </a:tr>
              <a:tr h="838200">
                <a:tc>
                  <a:txBody>
                    <a:bodyPr/>
                    <a:lstStyle/>
                    <a:p>
                      <a:r>
                        <a:rPr lang="en-US" sz="1600" b="0" i="0" u="none" strike="noStrike" baseline="0" dirty="0" smtClean="0"/>
                        <a:t>legal characteristics</a:t>
                      </a:r>
                      <a:endParaRPr lang="en-US" sz="1600" dirty="0"/>
                    </a:p>
                  </a:txBody>
                  <a:tcPr anchor="ctr"/>
                </a:tc>
                <a:tc>
                  <a:txBody>
                    <a:bodyPr/>
                    <a:lstStyle/>
                    <a:p>
                      <a:r>
                        <a:rPr lang="en-US" sz="1600" b="0" i="0" u="none" strike="noStrike" baseline="0" dirty="0" smtClean="0"/>
                        <a:t>zoning, environmental regulations, building codes, flood zones, deed restrictions.</a:t>
                      </a:r>
                      <a:endParaRPr lang="en-US" sz="1600" dirty="0"/>
                    </a:p>
                  </a:txBody>
                  <a:tcPr anchor="ctr"/>
                </a:tc>
              </a:tr>
              <a:tr h="914400">
                <a:tc>
                  <a:txBody>
                    <a:bodyPr/>
                    <a:lstStyle/>
                    <a:p>
                      <a:r>
                        <a:rPr lang="en-US" sz="1600" b="0" i="0" u="none" strike="noStrike" baseline="0" dirty="0" smtClean="0"/>
                        <a:t>non-realty components of value</a:t>
                      </a:r>
                      <a:endParaRPr lang="en-US" sz="1600" dirty="0"/>
                    </a:p>
                  </a:txBody>
                  <a:tcPr anchor="ctr"/>
                </a:tc>
                <a:tc>
                  <a:txBody>
                    <a:bodyPr/>
                    <a:lstStyle/>
                    <a:p>
                      <a:r>
                        <a:rPr lang="en-US" sz="1600" b="0" i="0" u="none" strike="noStrike" baseline="0" dirty="0" smtClean="0"/>
                        <a:t>personal property, furniture, fixtures, and equipment (FF &amp; E), franchise, trademarks. </a:t>
                      </a:r>
                      <a:endParaRPr lang="en-US" sz="1600" dirty="0"/>
                    </a:p>
                  </a:txBody>
                  <a:tcPr anchor="ctr"/>
                </a:tc>
              </a:tr>
            </a:tbl>
          </a:graphicData>
        </a:graphic>
      </p:graphicFrame>
    </p:spTree>
    <p:extLst>
      <p:ext uri="{BB962C8B-B14F-4D97-AF65-F5344CB8AC3E}">
        <p14:creationId xmlns:p14="http://schemas.microsoft.com/office/powerpoint/2010/main" val="417662470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38200" y="838200"/>
            <a:ext cx="3425938" cy="369332"/>
          </a:xfrm>
          <a:prstGeom prst="rect">
            <a:avLst/>
          </a:prstGeom>
          <a:noFill/>
        </p:spPr>
        <p:txBody>
          <a:bodyPr wrap="none" rtlCol="0">
            <a:spAutoFit/>
          </a:bodyPr>
          <a:lstStyle/>
          <a:p>
            <a:r>
              <a:rPr lang="en-US" b="1" i="0" u="none" strike="noStrike" baseline="0" dirty="0" smtClean="0"/>
              <a:t>Traditional Types of Analysis</a:t>
            </a:r>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2435792598"/>
              </p:ext>
            </p:extLst>
          </p:nvPr>
        </p:nvGraphicFramePr>
        <p:xfrm>
          <a:off x="852257" y="1524000"/>
          <a:ext cx="6934200" cy="3722143"/>
        </p:xfrm>
        <a:graphic>
          <a:graphicData uri="http://schemas.openxmlformats.org/drawingml/2006/table">
            <a:tbl>
              <a:tblPr firstRow="1" bandRow="1">
                <a:tableStyleId>{5C22544A-7EE6-4342-B048-85BDC9FD1C3A}</a:tableStyleId>
              </a:tblPr>
              <a:tblGrid>
                <a:gridCol w="3886200"/>
                <a:gridCol w="3048000"/>
              </a:tblGrid>
              <a:tr h="575055">
                <a:tc>
                  <a:txBody>
                    <a:bodyPr/>
                    <a:lstStyle/>
                    <a:p>
                      <a:r>
                        <a:rPr lang="en-US" sz="1800" b="0" i="0" u="none" strike="noStrike" baseline="0" dirty="0" smtClean="0"/>
                        <a:t>Quantitative Analysis</a:t>
                      </a:r>
                      <a:endParaRPr lang="en-US" sz="1800" dirty="0"/>
                    </a:p>
                  </a:txBody>
                  <a:tcPr anchor="ctr"/>
                </a:tc>
                <a:tc>
                  <a:txBody>
                    <a:bodyPr/>
                    <a:lstStyle/>
                    <a:p>
                      <a:r>
                        <a:rPr lang="en-US" sz="1800" b="0" i="0" u="none" strike="noStrike" baseline="0" dirty="0" smtClean="0"/>
                        <a:t>Qualitative Analysis</a:t>
                      </a:r>
                      <a:endParaRPr lang="en-US" sz="1800" dirty="0"/>
                    </a:p>
                  </a:txBody>
                  <a:tcPr anchor="ctr"/>
                </a:tc>
              </a:tr>
              <a:tr h="830608">
                <a:tc>
                  <a:txBody>
                    <a:bodyPr/>
                    <a:lstStyle/>
                    <a:p>
                      <a:r>
                        <a:rPr lang="en-US" sz="1600" b="0" i="0" u="none" strike="noStrike" baseline="0" dirty="0" smtClean="0"/>
                        <a:t>Paired data analysis (sales and resales of the same of similar properties).</a:t>
                      </a:r>
                      <a:endParaRPr lang="en-US" sz="1600" dirty="0"/>
                    </a:p>
                  </a:txBody>
                  <a:tcPr anchor="ctr"/>
                </a:tc>
                <a:tc>
                  <a:txBody>
                    <a:bodyPr/>
                    <a:lstStyle/>
                    <a:p>
                      <a:r>
                        <a:rPr lang="en-US" sz="1600" b="0" i="0" u="none" strike="noStrike" baseline="0" dirty="0" smtClean="0"/>
                        <a:t>Trend Analysis</a:t>
                      </a:r>
                      <a:endParaRPr lang="en-US" sz="1600" dirty="0"/>
                    </a:p>
                  </a:txBody>
                  <a:tcPr anchor="ctr"/>
                </a:tc>
              </a:tr>
              <a:tr h="381000">
                <a:tc>
                  <a:txBody>
                    <a:bodyPr/>
                    <a:lstStyle/>
                    <a:p>
                      <a:r>
                        <a:rPr lang="en-US" sz="1600" b="0" i="0" u="none" strike="noStrike" baseline="0" dirty="0" smtClean="0"/>
                        <a:t>Grouped data analysis.</a:t>
                      </a:r>
                      <a:endParaRPr lang="en-US" sz="1600" dirty="0"/>
                    </a:p>
                  </a:txBody>
                  <a:tcPr anchor="ctr"/>
                </a:tc>
                <a:tc>
                  <a:txBody>
                    <a:bodyPr/>
                    <a:lstStyle/>
                    <a:p>
                      <a:r>
                        <a:rPr lang="en-US" sz="1600" b="0" i="0" u="none" strike="noStrike" baseline="0" dirty="0" smtClean="0"/>
                        <a:t>Relative comparison analysis</a:t>
                      </a:r>
                      <a:endParaRPr lang="en-US" sz="1600" dirty="0"/>
                    </a:p>
                  </a:txBody>
                  <a:tcPr anchor="ctr"/>
                </a:tc>
              </a:tr>
              <a:tr h="381000">
                <a:tc>
                  <a:txBody>
                    <a:bodyPr/>
                    <a:lstStyle/>
                    <a:p>
                      <a:r>
                        <a:rPr lang="en-US" sz="1600" b="0" i="0" u="none" strike="noStrike" baseline="0" dirty="0" smtClean="0"/>
                        <a:t>Secondary analysis.</a:t>
                      </a:r>
                      <a:endParaRPr lang="en-US" sz="1600" dirty="0"/>
                    </a:p>
                  </a:txBody>
                  <a:tcPr anchor="ctr"/>
                </a:tc>
                <a:tc>
                  <a:txBody>
                    <a:bodyPr/>
                    <a:lstStyle/>
                    <a:p>
                      <a:r>
                        <a:rPr lang="en-US" sz="1600" b="0" i="0" u="none" strike="noStrike" baseline="0" dirty="0" smtClean="0"/>
                        <a:t>Ranking Analysis</a:t>
                      </a:r>
                      <a:endParaRPr lang="en-US" sz="1600" dirty="0"/>
                    </a:p>
                  </a:txBody>
                  <a:tcPr anchor="ctr"/>
                </a:tc>
              </a:tr>
              <a:tr h="533400">
                <a:tc>
                  <a:txBody>
                    <a:bodyPr/>
                    <a:lstStyle/>
                    <a:p>
                      <a:r>
                        <a:rPr lang="en-US" sz="1600" b="0" i="0" u="none" strike="noStrike" baseline="0" dirty="0" smtClean="0"/>
                        <a:t>Statistical analysis including graphic analysis and scenario analysis.</a:t>
                      </a:r>
                      <a:endParaRPr lang="en-US" sz="1600" dirty="0"/>
                    </a:p>
                  </a:txBody>
                  <a:tcPr anchor="ctr"/>
                </a:tc>
                <a:tc>
                  <a:txBody>
                    <a:bodyPr/>
                    <a:lstStyle/>
                    <a:p>
                      <a:endParaRPr lang="en-US" sz="1600" dirty="0"/>
                    </a:p>
                  </a:txBody>
                  <a:tcPr anchor="ctr"/>
                </a:tc>
              </a:tr>
              <a:tr h="640080">
                <a:tc>
                  <a:txBody>
                    <a:bodyPr/>
                    <a:lstStyle/>
                    <a:p>
                      <a:r>
                        <a:rPr lang="en-US" sz="1600" b="0" i="0" u="none" strike="noStrike" baseline="0" dirty="0" smtClean="0"/>
                        <a:t>Cost-related adjustments (cost to cure, depreciated cost).</a:t>
                      </a:r>
                      <a:endParaRPr lang="en-US" sz="1600" dirty="0"/>
                    </a:p>
                  </a:txBody>
                  <a:tcPr anchor="ctr"/>
                </a:tc>
                <a:tc>
                  <a:txBody>
                    <a:bodyPr/>
                    <a:lstStyle/>
                    <a:p>
                      <a:endParaRPr lang="en-US" sz="1600" dirty="0"/>
                    </a:p>
                  </a:txBody>
                  <a:tcPr anchor="ctr"/>
                </a:tc>
              </a:tr>
              <a:tr h="301219">
                <a:tc>
                  <a:txBody>
                    <a:bodyPr/>
                    <a:lstStyle/>
                    <a:p>
                      <a:r>
                        <a:rPr lang="en-US" sz="1600" b="0" i="0" u="none" strike="noStrike" baseline="0" dirty="0" smtClean="0"/>
                        <a:t>Capitalization of income differences.</a:t>
                      </a:r>
                      <a:endParaRPr lang="en-US" sz="1600" dirty="0"/>
                    </a:p>
                  </a:txBody>
                  <a:tcPr anchor="ctr"/>
                </a:tc>
                <a:tc>
                  <a:txBody>
                    <a:bodyPr/>
                    <a:lstStyle/>
                    <a:p>
                      <a:endParaRPr lang="en-US" sz="1600" dirty="0"/>
                    </a:p>
                  </a:txBody>
                  <a:tcPr anchor="ctr"/>
                </a:tc>
              </a:tr>
            </a:tbl>
          </a:graphicData>
        </a:graphic>
      </p:graphicFrame>
      <p:sp>
        <p:nvSpPr>
          <p:cNvPr id="4" name="TextBox 3"/>
          <p:cNvSpPr txBox="1"/>
          <p:nvPr/>
        </p:nvSpPr>
        <p:spPr>
          <a:xfrm>
            <a:off x="852257" y="5486401"/>
            <a:ext cx="7848600" cy="830997"/>
          </a:xfrm>
          <a:prstGeom prst="rect">
            <a:avLst/>
          </a:prstGeom>
          <a:noFill/>
        </p:spPr>
        <p:txBody>
          <a:bodyPr wrap="square" rtlCol="0">
            <a:spAutoFit/>
          </a:bodyPr>
          <a:lstStyle/>
          <a:p>
            <a:r>
              <a:rPr lang="en-US" sz="1600" b="1" i="0" u="none" strike="noStrike" baseline="0" dirty="0" smtClean="0"/>
              <a:t>Source:   The Appraisal of Real Estate, 14</a:t>
            </a:r>
            <a:r>
              <a:rPr lang="en-US" sz="1600" b="1" i="0" u="none" strike="noStrike" baseline="30000" dirty="0" smtClean="0"/>
              <a:t>th</a:t>
            </a:r>
            <a:r>
              <a:rPr lang="en-US" sz="1600" b="1" i="0" u="none" strike="noStrike" baseline="0" dirty="0" smtClean="0"/>
              <a:t> Edition, by the Appraisal Institute.  Page 390</a:t>
            </a:r>
            <a:endParaRPr lang="en-US" sz="1600" b="0" i="0" u="none" strike="noStrike" baseline="0" dirty="0" smtClean="0"/>
          </a:p>
          <a:p>
            <a:endParaRPr lang="en-US" sz="1600" dirty="0"/>
          </a:p>
        </p:txBody>
      </p:sp>
    </p:spTree>
    <p:extLst>
      <p:ext uri="{BB962C8B-B14F-4D97-AF65-F5344CB8AC3E}">
        <p14:creationId xmlns:p14="http://schemas.microsoft.com/office/powerpoint/2010/main" val="342962479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38202" y="838200"/>
            <a:ext cx="4062331" cy="369332"/>
          </a:xfrm>
          <a:prstGeom prst="rect">
            <a:avLst/>
          </a:prstGeom>
          <a:noFill/>
        </p:spPr>
        <p:txBody>
          <a:bodyPr wrap="none" rtlCol="0">
            <a:spAutoFit/>
          </a:bodyPr>
          <a:lstStyle/>
          <a:p>
            <a:r>
              <a:rPr lang="en-US" b="1" i="0" u="none" strike="noStrike" baseline="0" dirty="0" smtClean="0"/>
              <a:t>Example of </a:t>
            </a:r>
            <a:r>
              <a:rPr lang="en-US" b="1" i="0" u="none" strike="noStrike" baseline="0" dirty="0" smtClean="0">
                <a:latin typeface="Times New Roman" panose="02020603050405020304" pitchFamily="18" charset="0"/>
                <a:cs typeface="Times New Roman" panose="02020603050405020304" pitchFamily="18" charset="0"/>
              </a:rPr>
              <a:t>Matched</a:t>
            </a:r>
            <a:r>
              <a:rPr lang="en-US" b="1" i="0" u="none" strike="noStrike" baseline="0" dirty="0" smtClean="0"/>
              <a:t> Pairs Analysis</a:t>
            </a:r>
            <a:endParaRPr lang="en-US" dirty="0"/>
          </a:p>
        </p:txBody>
      </p:sp>
      <p:graphicFrame>
        <p:nvGraphicFramePr>
          <p:cNvPr id="3" name="Object 2"/>
          <p:cNvGraphicFramePr>
            <a:graphicFrameLocks noChangeAspect="1"/>
          </p:cNvGraphicFramePr>
          <p:nvPr>
            <p:extLst>
              <p:ext uri="{D42A27DB-BD31-4B8C-83A1-F6EECF244321}">
                <p14:modId xmlns:p14="http://schemas.microsoft.com/office/powerpoint/2010/main" val="2177124839"/>
              </p:ext>
            </p:extLst>
          </p:nvPr>
        </p:nvGraphicFramePr>
        <p:xfrm>
          <a:off x="1219200" y="1447800"/>
          <a:ext cx="6629399" cy="4419599"/>
        </p:xfrm>
        <a:graphic>
          <a:graphicData uri="http://schemas.openxmlformats.org/presentationml/2006/ole">
            <mc:AlternateContent xmlns:mc="http://schemas.openxmlformats.org/markup-compatibility/2006">
              <mc:Choice xmlns:v="urn:schemas-microsoft-com:vml" Requires="v">
                <p:oleObj spid="_x0000_s3132" name="Drawing" r:id="rId3" imgW="6086520" imgH="4057560" progId="Presentations.Drawing.13">
                  <p:embed/>
                </p:oleObj>
              </mc:Choice>
              <mc:Fallback>
                <p:oleObj name="Drawing" r:id="rId3" imgW="6086520" imgH="4057560" progId="Presentations.Drawing.13">
                  <p:embed/>
                  <p:pic>
                    <p:nvPicPr>
                      <p:cNvPr id="0" name=""/>
                      <p:cNvPicPr/>
                      <p:nvPr/>
                    </p:nvPicPr>
                    <p:blipFill>
                      <a:blip r:embed="rId4"/>
                      <a:stretch>
                        <a:fillRect/>
                      </a:stretch>
                    </p:blipFill>
                    <p:spPr>
                      <a:xfrm>
                        <a:off x="1219200" y="1447800"/>
                        <a:ext cx="6629399" cy="4419599"/>
                      </a:xfrm>
                      <a:prstGeom prst="rect">
                        <a:avLst/>
                      </a:prstGeom>
                    </p:spPr>
                  </p:pic>
                </p:oleObj>
              </mc:Fallback>
            </mc:AlternateContent>
          </a:graphicData>
        </a:graphic>
      </p:graphicFrame>
      <p:sp>
        <p:nvSpPr>
          <p:cNvPr id="4" name="Rectangle 3"/>
          <p:cNvSpPr/>
          <p:nvPr/>
        </p:nvSpPr>
        <p:spPr>
          <a:xfrm>
            <a:off x="3329940" y="6027420"/>
            <a:ext cx="2509020" cy="523220"/>
          </a:xfrm>
          <a:prstGeom prst="rect">
            <a:avLst/>
          </a:prstGeom>
        </p:spPr>
        <p:txBody>
          <a:bodyPr wrap="none">
            <a:spAutoFit/>
          </a:bodyPr>
          <a:lstStyle/>
          <a:p>
            <a:r>
              <a:rPr lang="en-US" sz="2800" b="1" dirty="0">
                <a:latin typeface="Times New Roman" panose="02020603050405020304" pitchFamily="18" charset="0"/>
                <a:cs typeface="Times New Roman" panose="02020603050405020304" pitchFamily="18" charset="0"/>
              </a:rPr>
              <a:t>Globe Building</a:t>
            </a:r>
          </a:p>
        </p:txBody>
      </p:sp>
    </p:spTree>
    <p:extLst>
      <p:ext uri="{BB962C8B-B14F-4D97-AF65-F5344CB8AC3E}">
        <p14:creationId xmlns:p14="http://schemas.microsoft.com/office/powerpoint/2010/main" val="81596459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0" y="631090"/>
            <a:ext cx="4062331" cy="646331"/>
          </a:xfrm>
          <a:prstGeom prst="rect">
            <a:avLst/>
          </a:prstGeom>
          <a:noFill/>
        </p:spPr>
        <p:txBody>
          <a:bodyPr wrap="none" rtlCol="0">
            <a:spAutoFit/>
          </a:bodyPr>
          <a:lstStyle/>
          <a:p>
            <a:r>
              <a:rPr lang="en-US" b="1" dirty="0"/>
              <a:t>Example of Matched Pairs Analysis</a:t>
            </a:r>
            <a:endParaRPr lang="en-US" dirty="0"/>
          </a:p>
          <a:p>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4095556613"/>
              </p:ext>
            </p:extLst>
          </p:nvPr>
        </p:nvGraphicFramePr>
        <p:xfrm>
          <a:off x="838200" y="1371600"/>
          <a:ext cx="7520354" cy="3764278"/>
        </p:xfrm>
        <a:graphic>
          <a:graphicData uri="http://schemas.openxmlformats.org/drawingml/2006/table">
            <a:tbl>
              <a:tblPr firstRow="1" bandRow="1">
                <a:tableStyleId>{5C22544A-7EE6-4342-B048-85BDC9FD1C3A}</a:tableStyleId>
              </a:tblPr>
              <a:tblGrid>
                <a:gridCol w="2596473"/>
                <a:gridCol w="2417096"/>
                <a:gridCol w="2506785"/>
              </a:tblGrid>
              <a:tr h="304800">
                <a:tc>
                  <a:txBody>
                    <a:bodyPr/>
                    <a:lstStyle/>
                    <a:p>
                      <a:pPr algn="ctr"/>
                      <a:endParaRPr lang="en-US" sz="1400" dirty="0"/>
                    </a:p>
                  </a:txBody>
                  <a:tcPr anchor="ctr"/>
                </a:tc>
                <a:tc>
                  <a:txBody>
                    <a:bodyPr/>
                    <a:lstStyle/>
                    <a:p>
                      <a:pPr algn="ctr"/>
                      <a:r>
                        <a:rPr lang="en-US" sz="1400" b="0" i="0" u="none" strike="noStrike" baseline="0" dirty="0" smtClean="0"/>
                        <a:t>Globe Building</a:t>
                      </a:r>
                      <a:endParaRPr lang="en-US" sz="1400" dirty="0"/>
                    </a:p>
                  </a:txBody>
                  <a:tcPr anchor="ctr"/>
                </a:tc>
                <a:tc>
                  <a:txBody>
                    <a:bodyPr/>
                    <a:lstStyle/>
                    <a:p>
                      <a:pPr algn="ctr"/>
                      <a:r>
                        <a:rPr lang="en-US" sz="1400" b="0" i="0" u="none" strike="noStrike" baseline="0" dirty="0" smtClean="0"/>
                        <a:t>Identical Building</a:t>
                      </a:r>
                      <a:endParaRPr lang="en-US" sz="1400" dirty="0"/>
                    </a:p>
                  </a:txBody>
                  <a:tcPr anchor="ctr"/>
                </a:tc>
              </a:tr>
              <a:tr h="464819">
                <a:tc>
                  <a:txBody>
                    <a:bodyPr/>
                    <a:lstStyle/>
                    <a:p>
                      <a:pPr algn="ctr"/>
                      <a:r>
                        <a:rPr lang="en-US" sz="1400" b="0" i="0" u="none" strike="noStrike" baseline="0" dirty="0" smtClean="0"/>
                        <a:t>Net Rentable Area</a:t>
                      </a:r>
                      <a:endParaRPr lang="en-US" sz="1400" dirty="0"/>
                    </a:p>
                  </a:txBody>
                  <a:tcPr anchor="ctr"/>
                </a:tc>
                <a:tc>
                  <a:txBody>
                    <a:bodyPr/>
                    <a:lstStyle/>
                    <a:p>
                      <a:pPr algn="ctr"/>
                      <a:r>
                        <a:rPr lang="en-US" sz="1400" b="0" i="0" u="none" strike="noStrike" baseline="0" dirty="0" smtClean="0"/>
                        <a:t>58,000 sf</a:t>
                      </a:r>
                      <a:endParaRPr lang="en-US" sz="1400" dirty="0"/>
                    </a:p>
                  </a:txBody>
                  <a:tcPr anchor="ctr"/>
                </a:tc>
                <a:tc>
                  <a:txBody>
                    <a:bodyPr/>
                    <a:lstStyle/>
                    <a:p>
                      <a:pPr algn="ctr"/>
                      <a:r>
                        <a:rPr lang="en-US" sz="1400" b="0" i="0" u="none" strike="noStrike" baseline="0" dirty="0" smtClean="0"/>
                        <a:t>58,000 sf</a:t>
                      </a:r>
                      <a:endParaRPr lang="en-US" sz="1400" dirty="0"/>
                    </a:p>
                  </a:txBody>
                  <a:tcPr anchor="ctr"/>
                </a:tc>
              </a:tr>
              <a:tr h="457200">
                <a:tc>
                  <a:txBody>
                    <a:bodyPr/>
                    <a:lstStyle/>
                    <a:p>
                      <a:pPr algn="ctr"/>
                      <a:r>
                        <a:rPr lang="en-US" sz="1400" b="0" i="0" u="none" strike="noStrike" baseline="0" dirty="0" smtClean="0"/>
                        <a:t>Age / Condition</a:t>
                      </a:r>
                      <a:endParaRPr lang="en-US" sz="1400" dirty="0"/>
                    </a:p>
                  </a:txBody>
                  <a:tcPr anchor="ctr"/>
                </a:tc>
                <a:tc>
                  <a:txBody>
                    <a:bodyPr/>
                    <a:lstStyle/>
                    <a:p>
                      <a:pPr algn="ctr"/>
                      <a:r>
                        <a:rPr lang="en-US" sz="1400" b="0" i="0" u="none" strike="noStrike" baseline="0" dirty="0" smtClean="0"/>
                        <a:t>Built 1888 / Good</a:t>
                      </a:r>
                      <a:endParaRPr lang="en-US" sz="1400" dirty="0"/>
                    </a:p>
                  </a:txBody>
                  <a:tcPr anchor="ctr"/>
                </a:tc>
                <a:tc>
                  <a:txBody>
                    <a:bodyPr/>
                    <a:lstStyle/>
                    <a:p>
                      <a:pPr algn="ctr"/>
                      <a:r>
                        <a:rPr lang="en-US" sz="1400" b="0" i="0" u="none" strike="noStrike" baseline="0" dirty="0" smtClean="0"/>
                        <a:t>Built 1888 / Good</a:t>
                      </a:r>
                      <a:endParaRPr lang="en-US" sz="1400" dirty="0"/>
                    </a:p>
                  </a:txBody>
                  <a:tcPr anchor="ctr"/>
                </a:tc>
              </a:tr>
              <a:tr h="348343">
                <a:tc>
                  <a:txBody>
                    <a:bodyPr/>
                    <a:lstStyle/>
                    <a:p>
                      <a:pPr algn="ctr"/>
                      <a:r>
                        <a:rPr lang="en-US" sz="1400" b="0" i="0" u="none" strike="noStrike" baseline="0" dirty="0" smtClean="0"/>
                        <a:t>FAR Ratio</a:t>
                      </a:r>
                      <a:endParaRPr lang="en-US" sz="1400" dirty="0"/>
                    </a:p>
                  </a:txBody>
                  <a:tcPr anchor="ctr"/>
                </a:tc>
                <a:tc>
                  <a:txBody>
                    <a:bodyPr/>
                    <a:lstStyle/>
                    <a:p>
                      <a:pPr algn="ctr"/>
                      <a:r>
                        <a:rPr lang="en-US" sz="1400" b="0" i="0" u="none" strike="noStrike" baseline="0" dirty="0" smtClean="0"/>
                        <a:t>6.99 to 1.0</a:t>
                      </a:r>
                      <a:endParaRPr lang="en-US" sz="1400" dirty="0"/>
                    </a:p>
                  </a:txBody>
                  <a:tcPr anchor="ctr"/>
                </a:tc>
                <a:tc>
                  <a:txBody>
                    <a:bodyPr/>
                    <a:lstStyle/>
                    <a:p>
                      <a:pPr algn="ctr"/>
                      <a:r>
                        <a:rPr lang="en-US" sz="1400" b="0" i="0" u="none" strike="noStrike" baseline="0" dirty="0" smtClean="0"/>
                        <a:t>6.99 to 1.0</a:t>
                      </a:r>
                      <a:endParaRPr lang="en-US" sz="1400" dirty="0"/>
                    </a:p>
                  </a:txBody>
                  <a:tcPr anchor="ctr"/>
                </a:tc>
              </a:tr>
              <a:tr h="348343">
                <a:tc>
                  <a:txBody>
                    <a:bodyPr/>
                    <a:lstStyle/>
                    <a:p>
                      <a:pPr algn="ctr"/>
                      <a:r>
                        <a:rPr lang="en-US" sz="1400" b="0" i="0" u="none" strike="noStrike" baseline="0" dirty="0" smtClean="0"/>
                        <a:t>Parking</a:t>
                      </a:r>
                      <a:endParaRPr lang="en-US" sz="1400" dirty="0"/>
                    </a:p>
                  </a:txBody>
                  <a:tcPr anchor="ctr"/>
                </a:tc>
                <a:tc>
                  <a:txBody>
                    <a:bodyPr/>
                    <a:lstStyle/>
                    <a:p>
                      <a:pPr algn="ctr"/>
                      <a:r>
                        <a:rPr lang="en-US" sz="1400" b="0" i="0" u="none" strike="noStrike" baseline="0" dirty="0" smtClean="0"/>
                        <a:t>None</a:t>
                      </a:r>
                      <a:endParaRPr lang="en-US" sz="1400" dirty="0"/>
                    </a:p>
                  </a:txBody>
                  <a:tcPr anchor="ctr"/>
                </a:tc>
                <a:tc>
                  <a:txBody>
                    <a:bodyPr/>
                    <a:lstStyle/>
                    <a:p>
                      <a:pPr algn="ctr"/>
                      <a:r>
                        <a:rPr lang="en-US" sz="1400" b="0" i="0" u="none" strike="noStrike" baseline="0" dirty="0" smtClean="0"/>
                        <a:t>193 spaces</a:t>
                      </a:r>
                      <a:endParaRPr lang="en-US" sz="1400" dirty="0"/>
                    </a:p>
                  </a:txBody>
                  <a:tcPr anchor="ctr"/>
                </a:tc>
              </a:tr>
              <a:tr h="348343">
                <a:tc>
                  <a:txBody>
                    <a:bodyPr/>
                    <a:lstStyle/>
                    <a:p>
                      <a:pPr algn="ctr"/>
                      <a:r>
                        <a:rPr lang="en-US" sz="1400" b="0" i="0" u="none" strike="noStrike" baseline="0" dirty="0" smtClean="0"/>
                        <a:t>Sale Date</a:t>
                      </a:r>
                      <a:endParaRPr lang="en-US" sz="1400" dirty="0"/>
                    </a:p>
                  </a:txBody>
                  <a:tcPr anchor="ctr"/>
                </a:tc>
                <a:tc>
                  <a:txBody>
                    <a:bodyPr/>
                    <a:lstStyle/>
                    <a:p>
                      <a:pPr algn="ctr"/>
                      <a:r>
                        <a:rPr lang="en-US" sz="1400" b="0" i="0" u="none" strike="noStrike" baseline="0" dirty="0" smtClean="0"/>
                        <a:t>July 10, 2014</a:t>
                      </a:r>
                      <a:endParaRPr lang="en-US" sz="1400" dirty="0"/>
                    </a:p>
                  </a:txBody>
                  <a:tcPr anchor="ctr"/>
                </a:tc>
                <a:tc>
                  <a:txBody>
                    <a:bodyPr/>
                    <a:lstStyle/>
                    <a:p>
                      <a:pPr algn="ctr"/>
                      <a:r>
                        <a:rPr lang="en-US" sz="1400" b="0" i="0" u="none" strike="noStrike" baseline="0" dirty="0" smtClean="0"/>
                        <a:t>July 10, 2014</a:t>
                      </a:r>
                      <a:endParaRPr lang="en-US" sz="1400" dirty="0"/>
                    </a:p>
                  </a:txBody>
                  <a:tcPr anchor="ctr"/>
                </a:tc>
              </a:tr>
              <a:tr h="348343">
                <a:tc>
                  <a:txBody>
                    <a:bodyPr/>
                    <a:lstStyle/>
                    <a:p>
                      <a:pPr algn="ctr"/>
                      <a:r>
                        <a:rPr lang="en-US" sz="1400" b="0" i="0" u="none" strike="noStrike" baseline="0" dirty="0" smtClean="0"/>
                        <a:t>Price</a:t>
                      </a:r>
                      <a:endParaRPr lang="en-US" sz="1400" dirty="0"/>
                    </a:p>
                  </a:txBody>
                  <a:tcPr anchor="ctr"/>
                </a:tc>
                <a:tc>
                  <a:txBody>
                    <a:bodyPr/>
                    <a:lstStyle/>
                    <a:p>
                      <a:pPr algn="ctr"/>
                      <a:r>
                        <a:rPr lang="en-US" sz="1400" b="0" i="0" u="none" strike="noStrike" baseline="0" dirty="0" smtClean="0"/>
                        <a:t>$3,300,000</a:t>
                      </a:r>
                      <a:endParaRPr lang="en-US" sz="1400" dirty="0"/>
                    </a:p>
                  </a:txBody>
                  <a:tcPr anchor="ctr"/>
                </a:tc>
                <a:tc>
                  <a:txBody>
                    <a:bodyPr/>
                    <a:lstStyle/>
                    <a:p>
                      <a:pPr algn="ctr"/>
                      <a:r>
                        <a:rPr lang="en-US" sz="1400" b="0" i="0" u="none" strike="noStrike" baseline="0" dirty="0" smtClean="0"/>
                        <a:t>$5,730,000</a:t>
                      </a:r>
                      <a:endParaRPr lang="en-US" sz="1400" dirty="0"/>
                    </a:p>
                  </a:txBody>
                  <a:tcPr anchor="ctr"/>
                </a:tc>
              </a:tr>
              <a:tr h="348343">
                <a:tc>
                  <a:txBody>
                    <a:bodyPr/>
                    <a:lstStyle/>
                    <a:p>
                      <a:pPr algn="ctr"/>
                      <a:r>
                        <a:rPr lang="en-US" sz="1400" b="0" i="0" u="none" strike="noStrike" baseline="0" dirty="0" smtClean="0"/>
                        <a:t>Price Per NRA</a:t>
                      </a:r>
                      <a:endParaRPr lang="en-US" sz="1400" dirty="0"/>
                    </a:p>
                  </a:txBody>
                  <a:tcPr anchor="ctr"/>
                </a:tc>
                <a:tc>
                  <a:txBody>
                    <a:bodyPr/>
                    <a:lstStyle/>
                    <a:p>
                      <a:pPr algn="ctr"/>
                      <a:r>
                        <a:rPr lang="en-US" sz="1400" b="0" i="0" u="none" strike="noStrike" baseline="0" dirty="0" smtClean="0"/>
                        <a:t>$56.90</a:t>
                      </a:r>
                      <a:endParaRPr lang="en-US" sz="1400" dirty="0"/>
                    </a:p>
                  </a:txBody>
                  <a:tcPr anchor="ctr"/>
                </a:tc>
                <a:tc>
                  <a:txBody>
                    <a:bodyPr/>
                    <a:lstStyle/>
                    <a:p>
                      <a:pPr algn="ctr"/>
                      <a:r>
                        <a:rPr lang="en-US" sz="1400" b="0" i="0" u="none" strike="noStrike" baseline="0" dirty="0" smtClean="0"/>
                        <a:t>$98.79</a:t>
                      </a:r>
                      <a:endParaRPr lang="en-US" sz="1400" dirty="0"/>
                    </a:p>
                  </a:txBody>
                  <a:tcPr anchor="ctr"/>
                </a:tc>
              </a:tr>
              <a:tr h="795744">
                <a:tc>
                  <a:txBody>
                    <a:bodyPr/>
                    <a:lstStyle/>
                    <a:p>
                      <a:pPr algn="ctr"/>
                      <a:endParaRPr lang="en-US" sz="1400" dirty="0"/>
                    </a:p>
                  </a:txBody>
                  <a:tcPr anchor="ctr"/>
                </a:tc>
                <a:tc gridSpan="2">
                  <a:txBody>
                    <a:bodyPr/>
                    <a:lstStyle/>
                    <a:p>
                      <a:pPr algn="ctr"/>
                      <a:r>
                        <a:rPr lang="en-US" sz="1400" b="0" i="0" u="none" strike="noStrike" baseline="0" dirty="0" smtClean="0"/>
                        <a:t>$5,730,000 - $3,300,000 = $2,430,000</a:t>
                      </a:r>
                    </a:p>
                    <a:p>
                      <a:pPr algn="ctr"/>
                      <a:r>
                        <a:rPr lang="en-US" sz="1400" b="0" i="0" u="none" strike="noStrike" baseline="0" dirty="0" smtClean="0"/>
                        <a:t>$2,430,000 / 193 parking spaces =</a:t>
                      </a:r>
                    </a:p>
                    <a:p>
                      <a:pPr algn="ctr"/>
                      <a:r>
                        <a:rPr lang="en-US" sz="1400" b="0" i="0" u="none" strike="noStrike" baseline="0" dirty="0" smtClean="0"/>
                        <a:t>$12,591 per parking space</a:t>
                      </a:r>
                      <a:endParaRPr lang="en-US" sz="1400" dirty="0"/>
                    </a:p>
                  </a:txBody>
                  <a:tcPr anchor="ctr"/>
                </a:tc>
                <a:tc hMerge="1">
                  <a:txBody>
                    <a:bodyPr/>
                    <a:lstStyle/>
                    <a:p>
                      <a:pPr algn="ctr"/>
                      <a:endParaRPr lang="en-US" sz="1400" dirty="0"/>
                    </a:p>
                  </a:txBody>
                  <a:tcPr/>
                </a:tc>
              </a:tr>
            </a:tbl>
          </a:graphicData>
        </a:graphic>
      </p:graphicFrame>
    </p:spTree>
    <p:extLst>
      <p:ext uri="{BB962C8B-B14F-4D97-AF65-F5344CB8AC3E}">
        <p14:creationId xmlns:p14="http://schemas.microsoft.com/office/powerpoint/2010/main" val="191274298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3400" y="545068"/>
            <a:ext cx="5554726" cy="369332"/>
          </a:xfrm>
          <a:prstGeom prst="rect">
            <a:avLst/>
          </a:prstGeom>
          <a:noFill/>
        </p:spPr>
        <p:txBody>
          <a:bodyPr wrap="none" rtlCol="0">
            <a:spAutoFit/>
          </a:bodyPr>
          <a:lstStyle/>
          <a:p>
            <a:r>
              <a:rPr lang="en-US" b="1" dirty="0"/>
              <a:t>Grouped Matched Pair Abstraction  - Example 2</a:t>
            </a:r>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2125349544"/>
              </p:ext>
            </p:extLst>
          </p:nvPr>
        </p:nvGraphicFramePr>
        <p:xfrm>
          <a:off x="609600" y="1203960"/>
          <a:ext cx="7924800" cy="4434840"/>
        </p:xfrm>
        <a:graphic>
          <a:graphicData uri="http://schemas.openxmlformats.org/drawingml/2006/table">
            <a:tbl>
              <a:tblPr firstRow="1" bandRow="1">
                <a:tableStyleId>{5C22544A-7EE6-4342-B048-85BDC9FD1C3A}</a:tableStyleId>
              </a:tblPr>
              <a:tblGrid>
                <a:gridCol w="1737895"/>
                <a:gridCol w="1386307"/>
                <a:gridCol w="1088455"/>
                <a:gridCol w="1237381"/>
                <a:gridCol w="1237381"/>
                <a:gridCol w="1237381"/>
              </a:tblGrid>
              <a:tr h="457200">
                <a:tc>
                  <a:txBody>
                    <a:bodyPr/>
                    <a:lstStyle/>
                    <a:p>
                      <a:pPr algn="ctr"/>
                      <a:endParaRPr lang="en-US" sz="1200" dirty="0"/>
                    </a:p>
                  </a:txBody>
                  <a:tcPr anchor="ctr"/>
                </a:tc>
                <a:tc>
                  <a:txBody>
                    <a:bodyPr/>
                    <a:lstStyle/>
                    <a:p>
                      <a:pPr algn="ctr"/>
                      <a:r>
                        <a:rPr lang="en-US" sz="1200" b="0" i="0" u="none" strike="noStrike" baseline="0" dirty="0" smtClean="0"/>
                        <a:t>Globe Building</a:t>
                      </a:r>
                      <a:endParaRPr lang="en-US" sz="1200" dirty="0"/>
                    </a:p>
                  </a:txBody>
                  <a:tcPr anchor="ctr"/>
                </a:tc>
                <a:tc>
                  <a:txBody>
                    <a:bodyPr/>
                    <a:lstStyle/>
                    <a:p>
                      <a:pPr algn="ctr"/>
                      <a:r>
                        <a:rPr lang="en-US" sz="1200" b="0" i="0" u="none" strike="noStrike" baseline="0" dirty="0" smtClean="0"/>
                        <a:t>Building 1</a:t>
                      </a:r>
                      <a:endParaRPr lang="en-US" sz="1200" dirty="0"/>
                    </a:p>
                  </a:txBody>
                  <a:tcPr anchor="ctr"/>
                </a:tc>
                <a:tc>
                  <a:txBody>
                    <a:bodyPr/>
                    <a:lstStyle/>
                    <a:p>
                      <a:pPr algn="ctr"/>
                      <a:r>
                        <a:rPr lang="en-US" sz="1200" b="0" i="0" u="none" strike="noStrike" baseline="0" dirty="0" smtClean="0"/>
                        <a:t>Building 2</a:t>
                      </a:r>
                      <a:endParaRPr lang="en-US" sz="1200" dirty="0"/>
                    </a:p>
                  </a:txBody>
                  <a:tcPr anchor="ctr"/>
                </a:tc>
                <a:tc>
                  <a:txBody>
                    <a:bodyPr/>
                    <a:lstStyle/>
                    <a:p>
                      <a:pPr algn="ctr"/>
                      <a:r>
                        <a:rPr lang="en-US" sz="1200" b="0" i="0" u="none" strike="noStrike" baseline="0" dirty="0" smtClean="0"/>
                        <a:t>Building 3</a:t>
                      </a:r>
                      <a:endParaRPr lang="en-US" sz="1200" dirty="0"/>
                    </a:p>
                  </a:txBody>
                  <a:tcPr anchor="ctr"/>
                </a:tc>
                <a:tc>
                  <a:txBody>
                    <a:bodyPr/>
                    <a:lstStyle/>
                    <a:p>
                      <a:pPr algn="ctr"/>
                      <a:r>
                        <a:rPr lang="en-US" sz="1200" b="0" i="0" u="none" strike="noStrike" baseline="0" dirty="0" smtClean="0"/>
                        <a:t>Building 4</a:t>
                      </a:r>
                      <a:endParaRPr lang="en-US" sz="1200" dirty="0"/>
                    </a:p>
                  </a:txBody>
                  <a:tcPr anchor="ctr"/>
                </a:tc>
              </a:tr>
              <a:tr h="441960">
                <a:tc>
                  <a:txBody>
                    <a:bodyPr/>
                    <a:lstStyle/>
                    <a:p>
                      <a:pPr algn="ctr"/>
                      <a:r>
                        <a:rPr lang="en-US" sz="1200" b="0" i="0" u="none" strike="noStrike" baseline="0" dirty="0" smtClean="0"/>
                        <a:t>Net Rentable Area</a:t>
                      </a:r>
                      <a:endParaRPr lang="en-US" sz="1200" dirty="0"/>
                    </a:p>
                  </a:txBody>
                  <a:tcPr anchor="ctr"/>
                </a:tc>
                <a:tc>
                  <a:txBody>
                    <a:bodyPr/>
                    <a:lstStyle/>
                    <a:p>
                      <a:pPr algn="ctr"/>
                      <a:r>
                        <a:rPr lang="en-US" sz="1200" b="0" i="0" u="none" strike="noStrike" baseline="0" dirty="0" smtClean="0"/>
                        <a:t>58,000 sf</a:t>
                      </a:r>
                      <a:endParaRPr lang="en-US" sz="1200" dirty="0"/>
                    </a:p>
                  </a:txBody>
                  <a:tcPr anchor="ctr"/>
                </a:tc>
                <a:tc>
                  <a:txBody>
                    <a:bodyPr/>
                    <a:lstStyle/>
                    <a:p>
                      <a:pPr algn="ctr"/>
                      <a:r>
                        <a:rPr lang="en-US" sz="1200" b="0" i="0" u="none" strike="noStrike" baseline="0" dirty="0" smtClean="0"/>
                        <a:t>58,000 sf</a:t>
                      </a:r>
                      <a:endParaRPr lang="en-US" sz="1200" dirty="0"/>
                    </a:p>
                  </a:txBody>
                  <a:tcPr anchor="ctr"/>
                </a:tc>
                <a:tc>
                  <a:txBody>
                    <a:bodyPr/>
                    <a:lstStyle/>
                    <a:p>
                      <a:pPr algn="ctr"/>
                      <a:r>
                        <a:rPr lang="en-US" sz="1200" b="0" i="0" u="none" strike="noStrike" baseline="0" dirty="0" smtClean="0"/>
                        <a:t>58,000 sf</a:t>
                      </a:r>
                      <a:endParaRPr lang="en-US" sz="1200" dirty="0"/>
                    </a:p>
                  </a:txBody>
                  <a:tcPr anchor="ctr"/>
                </a:tc>
                <a:tc>
                  <a:txBody>
                    <a:bodyPr/>
                    <a:lstStyle/>
                    <a:p>
                      <a:pPr algn="ctr"/>
                      <a:r>
                        <a:rPr lang="en-US" sz="1200" b="0" i="0" u="none" strike="noStrike" baseline="0" dirty="0" smtClean="0"/>
                        <a:t>58,000 sf</a:t>
                      </a:r>
                      <a:endParaRPr lang="en-US" sz="1200" dirty="0"/>
                    </a:p>
                  </a:txBody>
                  <a:tcPr anchor="ctr"/>
                </a:tc>
                <a:tc>
                  <a:txBody>
                    <a:bodyPr/>
                    <a:lstStyle/>
                    <a:p>
                      <a:pPr algn="ctr"/>
                      <a:r>
                        <a:rPr lang="en-US" sz="1200" b="0" i="0" u="none" strike="noStrike" baseline="0" dirty="0" smtClean="0"/>
                        <a:t>58,000 sf</a:t>
                      </a:r>
                      <a:endParaRPr lang="en-US" sz="1200" dirty="0"/>
                    </a:p>
                  </a:txBody>
                  <a:tcPr anchor="ctr"/>
                </a:tc>
              </a:tr>
              <a:tr h="609600">
                <a:tc>
                  <a:txBody>
                    <a:bodyPr/>
                    <a:lstStyle/>
                    <a:p>
                      <a:pPr algn="ctr"/>
                      <a:r>
                        <a:rPr lang="en-US" sz="1200" b="0" i="0" u="none" strike="noStrike" baseline="0" dirty="0" smtClean="0"/>
                        <a:t>Age / Condition</a:t>
                      </a:r>
                      <a:endParaRPr lang="en-US" sz="1200" dirty="0"/>
                    </a:p>
                  </a:txBody>
                  <a:tcPr anchor="ctr"/>
                </a:tc>
                <a:tc>
                  <a:txBody>
                    <a:bodyPr/>
                    <a:lstStyle/>
                    <a:p>
                      <a:pPr algn="ctr"/>
                      <a:r>
                        <a:rPr lang="en-US" sz="1200" b="0" i="0" u="none" strike="noStrike" baseline="0" dirty="0" smtClean="0"/>
                        <a:t>Built 1888 / Good</a:t>
                      </a:r>
                      <a:endParaRPr lang="en-US" sz="1200" dirty="0"/>
                    </a:p>
                  </a:txBody>
                  <a:tcPr anchor="ctr"/>
                </a:tc>
                <a:tc>
                  <a:txBody>
                    <a:bodyPr/>
                    <a:lstStyle/>
                    <a:p>
                      <a:pPr algn="ctr"/>
                      <a:r>
                        <a:rPr lang="en-US" sz="1200" b="0" i="0" u="none" strike="noStrike" baseline="0" dirty="0" smtClean="0"/>
                        <a:t>Built 1888 / Good</a:t>
                      </a:r>
                      <a:endParaRPr lang="en-US" sz="1200" dirty="0"/>
                    </a:p>
                  </a:txBody>
                  <a:tcPr anchor="ctr"/>
                </a:tc>
                <a:tc>
                  <a:txBody>
                    <a:bodyPr/>
                    <a:lstStyle/>
                    <a:p>
                      <a:pPr algn="ctr"/>
                      <a:r>
                        <a:rPr lang="en-US" sz="1200" b="0" i="0" u="none" strike="noStrike" baseline="0" dirty="0" smtClean="0"/>
                        <a:t>Built 1888 / Good</a:t>
                      </a:r>
                      <a:endParaRPr lang="en-US" sz="1200" dirty="0"/>
                    </a:p>
                  </a:txBody>
                  <a:tcPr anchor="ctr"/>
                </a:tc>
                <a:tc>
                  <a:txBody>
                    <a:bodyPr/>
                    <a:lstStyle/>
                    <a:p>
                      <a:pPr algn="ctr"/>
                      <a:r>
                        <a:rPr lang="en-US" sz="1200" b="0" i="0" u="none" strike="noStrike" baseline="0" dirty="0" smtClean="0"/>
                        <a:t>Built 1888 / Good</a:t>
                      </a:r>
                      <a:endParaRPr lang="en-US" sz="1200" dirty="0"/>
                    </a:p>
                  </a:txBody>
                  <a:tcPr anchor="ctr"/>
                </a:tc>
                <a:tc>
                  <a:txBody>
                    <a:bodyPr/>
                    <a:lstStyle/>
                    <a:p>
                      <a:pPr algn="ctr"/>
                      <a:r>
                        <a:rPr lang="en-US" sz="1200" b="0" i="0" u="none" strike="noStrike" baseline="0" dirty="0" smtClean="0"/>
                        <a:t>Built 1888 / Good</a:t>
                      </a:r>
                      <a:endParaRPr lang="en-US" sz="1200" dirty="0"/>
                    </a:p>
                  </a:txBody>
                  <a:tcPr anchor="ctr"/>
                </a:tc>
              </a:tr>
              <a:tr h="381000">
                <a:tc>
                  <a:txBody>
                    <a:bodyPr/>
                    <a:lstStyle/>
                    <a:p>
                      <a:pPr algn="ctr"/>
                      <a:r>
                        <a:rPr lang="en-US" sz="1200" b="0" i="0" u="none" strike="noStrike" baseline="0" dirty="0" smtClean="0"/>
                        <a:t>FAR Ratio</a:t>
                      </a:r>
                      <a:endParaRPr lang="en-US" sz="1200" dirty="0"/>
                    </a:p>
                  </a:txBody>
                  <a:tcPr anchor="ctr"/>
                </a:tc>
                <a:tc>
                  <a:txBody>
                    <a:bodyPr/>
                    <a:lstStyle/>
                    <a:p>
                      <a:pPr algn="ctr"/>
                      <a:r>
                        <a:rPr lang="en-US" sz="1200" b="0" i="0" u="none" strike="noStrike" baseline="0" dirty="0" smtClean="0"/>
                        <a:t>6.99 to 1.0</a:t>
                      </a:r>
                      <a:endParaRPr lang="en-US" sz="1200" dirty="0"/>
                    </a:p>
                  </a:txBody>
                  <a:tcPr anchor="ctr"/>
                </a:tc>
                <a:tc>
                  <a:txBody>
                    <a:bodyPr/>
                    <a:lstStyle/>
                    <a:p>
                      <a:pPr algn="ctr"/>
                      <a:r>
                        <a:rPr lang="en-US" sz="1200" b="0" i="0" u="none" strike="noStrike" baseline="0" dirty="0" smtClean="0"/>
                        <a:t>6.99 to 1.0</a:t>
                      </a:r>
                      <a:endParaRPr lang="en-US" sz="1200" dirty="0"/>
                    </a:p>
                  </a:txBody>
                  <a:tcPr anchor="ctr"/>
                </a:tc>
                <a:tc>
                  <a:txBody>
                    <a:bodyPr/>
                    <a:lstStyle/>
                    <a:p>
                      <a:pPr algn="ctr"/>
                      <a:r>
                        <a:rPr lang="en-US" sz="1200" b="0" i="0" u="none" strike="noStrike" baseline="0" dirty="0" smtClean="0"/>
                        <a:t>6.99 to 1.0</a:t>
                      </a:r>
                      <a:endParaRPr lang="en-US" sz="1200" dirty="0"/>
                    </a:p>
                  </a:txBody>
                  <a:tcPr anchor="ctr"/>
                </a:tc>
                <a:tc>
                  <a:txBody>
                    <a:bodyPr/>
                    <a:lstStyle/>
                    <a:p>
                      <a:pPr algn="ctr"/>
                      <a:r>
                        <a:rPr lang="en-US" sz="1200" b="0" i="0" u="none" strike="noStrike" baseline="0" dirty="0" smtClean="0"/>
                        <a:t>6.99 to 1.0</a:t>
                      </a:r>
                      <a:endParaRPr lang="en-US" sz="1200" dirty="0"/>
                    </a:p>
                  </a:txBody>
                  <a:tcPr anchor="ctr"/>
                </a:tc>
                <a:tc>
                  <a:txBody>
                    <a:bodyPr/>
                    <a:lstStyle/>
                    <a:p>
                      <a:pPr algn="ctr"/>
                      <a:r>
                        <a:rPr lang="en-US" sz="1200" b="0" i="0" u="none" strike="noStrike" baseline="0" dirty="0" smtClean="0"/>
                        <a:t>6.99 to 1.0</a:t>
                      </a:r>
                      <a:endParaRPr lang="en-US" sz="1200" dirty="0"/>
                    </a:p>
                  </a:txBody>
                  <a:tcPr anchor="ctr"/>
                </a:tc>
              </a:tr>
              <a:tr h="304800">
                <a:tc>
                  <a:txBody>
                    <a:bodyPr/>
                    <a:lstStyle/>
                    <a:p>
                      <a:pPr algn="ctr"/>
                      <a:r>
                        <a:rPr lang="en-US" sz="1200" b="0" i="0" u="none" strike="noStrike" baseline="0" dirty="0" smtClean="0"/>
                        <a:t>Parking</a:t>
                      </a:r>
                      <a:endParaRPr lang="en-US" sz="1200" dirty="0"/>
                    </a:p>
                  </a:txBody>
                  <a:tcPr anchor="ctr"/>
                </a:tc>
                <a:tc>
                  <a:txBody>
                    <a:bodyPr/>
                    <a:lstStyle/>
                    <a:p>
                      <a:pPr algn="ctr"/>
                      <a:r>
                        <a:rPr lang="en-US" sz="1200" b="0" i="0" u="none" strike="noStrike" baseline="0" dirty="0" smtClean="0"/>
                        <a:t>None</a:t>
                      </a:r>
                      <a:endParaRPr lang="en-US" sz="1200" dirty="0"/>
                    </a:p>
                  </a:txBody>
                  <a:tcPr anchor="ctr"/>
                </a:tc>
                <a:tc>
                  <a:txBody>
                    <a:bodyPr/>
                    <a:lstStyle/>
                    <a:p>
                      <a:pPr algn="ctr"/>
                      <a:r>
                        <a:rPr lang="en-US" sz="1200" b="0" i="0" u="none" strike="noStrike" baseline="0" dirty="0" smtClean="0"/>
                        <a:t>193 spaces</a:t>
                      </a:r>
                      <a:endParaRPr lang="en-US" sz="1200" dirty="0"/>
                    </a:p>
                  </a:txBody>
                  <a:tcPr anchor="ctr"/>
                </a:tc>
                <a:tc>
                  <a:txBody>
                    <a:bodyPr/>
                    <a:lstStyle/>
                    <a:p>
                      <a:pPr algn="ctr"/>
                      <a:r>
                        <a:rPr lang="en-US" sz="1200" b="0" i="0" u="none" strike="noStrike" baseline="0" dirty="0" smtClean="0"/>
                        <a:t>290 spaces</a:t>
                      </a:r>
                      <a:endParaRPr lang="en-US" sz="1200" dirty="0"/>
                    </a:p>
                  </a:txBody>
                  <a:tcPr anchor="ctr"/>
                </a:tc>
                <a:tc>
                  <a:txBody>
                    <a:bodyPr/>
                    <a:lstStyle/>
                    <a:p>
                      <a:pPr algn="ctr"/>
                      <a:r>
                        <a:rPr lang="en-US" sz="1200" b="0" i="0" u="none" strike="noStrike" baseline="0" dirty="0" smtClean="0"/>
                        <a:t>232 spaces</a:t>
                      </a:r>
                      <a:endParaRPr lang="en-US" sz="1200" dirty="0"/>
                    </a:p>
                  </a:txBody>
                  <a:tcPr anchor="ctr"/>
                </a:tc>
                <a:tc>
                  <a:txBody>
                    <a:bodyPr/>
                    <a:lstStyle/>
                    <a:p>
                      <a:pPr algn="ctr"/>
                      <a:r>
                        <a:rPr lang="en-US" sz="1200" b="0" i="0" u="none" strike="noStrike" baseline="0" dirty="0" smtClean="0"/>
                        <a:t>157 spaces</a:t>
                      </a:r>
                      <a:endParaRPr lang="en-US" sz="1200" dirty="0"/>
                    </a:p>
                  </a:txBody>
                  <a:tcPr anchor="ctr"/>
                </a:tc>
              </a:tr>
              <a:tr h="533400">
                <a:tc>
                  <a:txBody>
                    <a:bodyPr/>
                    <a:lstStyle/>
                    <a:p>
                      <a:pPr algn="ctr"/>
                      <a:r>
                        <a:rPr lang="en-US" sz="1200" b="0" i="0" u="none" strike="noStrike" baseline="0" dirty="0" smtClean="0"/>
                        <a:t>Sale Date</a:t>
                      </a:r>
                      <a:endParaRPr lang="en-US" sz="1200" dirty="0"/>
                    </a:p>
                  </a:txBody>
                  <a:tcPr anchor="ctr"/>
                </a:tc>
                <a:tc>
                  <a:txBody>
                    <a:bodyPr/>
                    <a:lstStyle/>
                    <a:p>
                      <a:pPr algn="ctr"/>
                      <a:r>
                        <a:rPr lang="en-US" sz="1200" b="0" i="0" u="none" strike="noStrike" baseline="0" dirty="0" smtClean="0"/>
                        <a:t>July 10, 2014</a:t>
                      </a:r>
                      <a:endParaRPr lang="en-US" sz="1200" dirty="0"/>
                    </a:p>
                  </a:txBody>
                  <a:tcPr anchor="ctr"/>
                </a:tc>
                <a:tc>
                  <a:txBody>
                    <a:bodyPr/>
                    <a:lstStyle/>
                    <a:p>
                      <a:pPr algn="ctr"/>
                      <a:r>
                        <a:rPr lang="en-US" sz="1200" b="0" i="0" u="none" strike="noStrike" baseline="0" dirty="0" smtClean="0"/>
                        <a:t>July 10, 2014</a:t>
                      </a:r>
                      <a:endParaRPr lang="en-US" sz="1200" dirty="0"/>
                    </a:p>
                  </a:txBody>
                  <a:tcPr anchor="ctr"/>
                </a:tc>
                <a:tc>
                  <a:txBody>
                    <a:bodyPr/>
                    <a:lstStyle/>
                    <a:p>
                      <a:pPr algn="ctr"/>
                      <a:r>
                        <a:rPr lang="en-US" sz="1200" b="0" i="0" u="none" strike="noStrike" baseline="0" dirty="0" smtClean="0"/>
                        <a:t>June 30, 2014</a:t>
                      </a:r>
                      <a:endParaRPr lang="en-US" sz="1200" dirty="0"/>
                    </a:p>
                  </a:txBody>
                  <a:tcPr anchor="ctr"/>
                </a:tc>
                <a:tc>
                  <a:txBody>
                    <a:bodyPr/>
                    <a:lstStyle/>
                    <a:p>
                      <a:pPr algn="ctr"/>
                      <a:r>
                        <a:rPr lang="en-US" sz="1200" b="0" i="0" u="none" strike="noStrike" baseline="0" dirty="0" smtClean="0"/>
                        <a:t>August 1, 2014</a:t>
                      </a:r>
                      <a:endParaRPr lang="en-US" sz="1200" dirty="0"/>
                    </a:p>
                  </a:txBody>
                  <a:tcPr anchor="ctr"/>
                </a:tc>
                <a:tc>
                  <a:txBody>
                    <a:bodyPr/>
                    <a:lstStyle/>
                    <a:p>
                      <a:pPr algn="ctr"/>
                      <a:r>
                        <a:rPr lang="en-US" sz="1200" b="0" i="0" u="none" strike="noStrike" baseline="0" dirty="0" smtClean="0"/>
                        <a:t>August 27, 2014</a:t>
                      </a:r>
                      <a:endParaRPr lang="en-US" sz="1200" dirty="0"/>
                    </a:p>
                  </a:txBody>
                  <a:tcPr anchor="ctr"/>
                </a:tc>
              </a:tr>
              <a:tr h="304800">
                <a:tc>
                  <a:txBody>
                    <a:bodyPr/>
                    <a:lstStyle/>
                    <a:p>
                      <a:pPr algn="ctr"/>
                      <a:r>
                        <a:rPr lang="en-US" sz="1200" b="0" i="0" u="none" strike="noStrike" baseline="0" dirty="0" smtClean="0"/>
                        <a:t>Price</a:t>
                      </a:r>
                      <a:endParaRPr lang="en-US" sz="1200" dirty="0"/>
                    </a:p>
                  </a:txBody>
                  <a:tcPr anchor="ctr"/>
                </a:tc>
                <a:tc>
                  <a:txBody>
                    <a:bodyPr/>
                    <a:lstStyle/>
                    <a:p>
                      <a:pPr algn="ctr"/>
                      <a:r>
                        <a:rPr lang="en-US" sz="1200" b="0" i="0" u="none" strike="noStrike" baseline="0" dirty="0" smtClean="0"/>
                        <a:t>$3,300,000</a:t>
                      </a:r>
                      <a:endParaRPr lang="en-US" sz="1200" dirty="0"/>
                    </a:p>
                  </a:txBody>
                  <a:tcPr anchor="ctr"/>
                </a:tc>
                <a:tc>
                  <a:txBody>
                    <a:bodyPr/>
                    <a:lstStyle/>
                    <a:p>
                      <a:pPr algn="ctr"/>
                      <a:r>
                        <a:rPr lang="en-US" sz="1200" b="0" i="0" u="none" strike="noStrike" baseline="0" dirty="0" smtClean="0"/>
                        <a:t>$5,730,000</a:t>
                      </a:r>
                      <a:endParaRPr lang="en-US" sz="1200" dirty="0"/>
                    </a:p>
                  </a:txBody>
                  <a:tcPr anchor="ctr"/>
                </a:tc>
                <a:tc>
                  <a:txBody>
                    <a:bodyPr/>
                    <a:lstStyle/>
                    <a:p>
                      <a:pPr algn="ctr"/>
                      <a:r>
                        <a:rPr lang="en-US" sz="1200" b="0" i="0" u="none" strike="noStrike" baseline="0" dirty="0" smtClean="0"/>
                        <a:t>$6,550,000</a:t>
                      </a:r>
                      <a:endParaRPr lang="en-US" sz="1200" dirty="0"/>
                    </a:p>
                  </a:txBody>
                  <a:tcPr anchor="ctr"/>
                </a:tc>
                <a:tc>
                  <a:txBody>
                    <a:bodyPr/>
                    <a:lstStyle/>
                    <a:p>
                      <a:pPr algn="ctr"/>
                      <a:r>
                        <a:rPr lang="en-US" sz="1200" b="0" i="0" u="none" strike="noStrike" baseline="0" dirty="0" smtClean="0"/>
                        <a:t>$6,015,000</a:t>
                      </a:r>
                      <a:endParaRPr lang="en-US" sz="1200" dirty="0"/>
                    </a:p>
                  </a:txBody>
                  <a:tcPr anchor="ctr"/>
                </a:tc>
                <a:tc>
                  <a:txBody>
                    <a:bodyPr/>
                    <a:lstStyle/>
                    <a:p>
                      <a:pPr algn="ctr"/>
                      <a:r>
                        <a:rPr lang="en-US" sz="1200" b="0" i="0" u="none" strike="noStrike" baseline="0" dirty="0" smtClean="0"/>
                        <a:t>$5,380,000</a:t>
                      </a:r>
                      <a:endParaRPr lang="en-US" sz="1200" dirty="0"/>
                    </a:p>
                  </a:txBody>
                  <a:tcPr anchor="ctr"/>
                </a:tc>
              </a:tr>
              <a:tr h="304800">
                <a:tc>
                  <a:txBody>
                    <a:bodyPr/>
                    <a:lstStyle/>
                    <a:p>
                      <a:pPr algn="ctr"/>
                      <a:r>
                        <a:rPr lang="en-US" sz="1200" b="0" i="0" u="none" strike="noStrike" baseline="0" dirty="0" smtClean="0"/>
                        <a:t>Price Per NRA</a:t>
                      </a:r>
                      <a:endParaRPr lang="en-US" sz="1200" dirty="0"/>
                    </a:p>
                  </a:txBody>
                  <a:tcPr anchor="ctr"/>
                </a:tc>
                <a:tc>
                  <a:txBody>
                    <a:bodyPr/>
                    <a:lstStyle/>
                    <a:p>
                      <a:pPr algn="ctr"/>
                      <a:r>
                        <a:rPr lang="en-US" sz="1200" b="0" i="0" u="none" strike="noStrike" baseline="0" dirty="0" smtClean="0"/>
                        <a:t>$56.90</a:t>
                      </a:r>
                      <a:endParaRPr lang="en-US" sz="1200" dirty="0"/>
                    </a:p>
                  </a:txBody>
                  <a:tcPr anchor="ctr"/>
                </a:tc>
                <a:tc>
                  <a:txBody>
                    <a:bodyPr/>
                    <a:lstStyle/>
                    <a:p>
                      <a:pPr algn="ctr"/>
                      <a:r>
                        <a:rPr lang="en-US" sz="1200" b="0" i="0" u="none" strike="noStrike" baseline="0" dirty="0" smtClean="0"/>
                        <a:t>$98.79</a:t>
                      </a:r>
                      <a:endParaRPr lang="en-US" sz="1200" dirty="0"/>
                    </a:p>
                  </a:txBody>
                  <a:tcPr anchor="ctr"/>
                </a:tc>
                <a:tc>
                  <a:txBody>
                    <a:bodyPr/>
                    <a:lstStyle/>
                    <a:p>
                      <a:pPr algn="ctr"/>
                      <a:r>
                        <a:rPr lang="en-US" sz="1200" b="0" i="0" u="none" strike="noStrike" baseline="0" dirty="0" smtClean="0"/>
                        <a:t>$112.93</a:t>
                      </a:r>
                      <a:endParaRPr lang="en-US" sz="1200" dirty="0"/>
                    </a:p>
                  </a:txBody>
                  <a:tcPr anchor="ctr"/>
                </a:tc>
                <a:tc>
                  <a:txBody>
                    <a:bodyPr/>
                    <a:lstStyle/>
                    <a:p>
                      <a:pPr algn="ctr"/>
                      <a:r>
                        <a:rPr lang="en-US" sz="1200" b="0" i="0" u="none" strike="noStrike" baseline="0" dirty="0" smtClean="0"/>
                        <a:t>$103.71</a:t>
                      </a:r>
                      <a:endParaRPr lang="en-US" sz="1200" dirty="0"/>
                    </a:p>
                  </a:txBody>
                  <a:tcPr anchor="ctr"/>
                </a:tc>
                <a:tc>
                  <a:txBody>
                    <a:bodyPr/>
                    <a:lstStyle/>
                    <a:p>
                      <a:pPr algn="ctr"/>
                      <a:r>
                        <a:rPr lang="en-US" sz="1200" b="0" i="0" u="none" strike="noStrike" baseline="0" dirty="0" smtClean="0"/>
                        <a:t>$92.76</a:t>
                      </a:r>
                      <a:endParaRPr lang="en-US" sz="1200" dirty="0"/>
                    </a:p>
                  </a:txBody>
                  <a:tcPr anchor="ctr"/>
                </a:tc>
              </a:tr>
              <a:tr h="457200">
                <a:tc>
                  <a:txBody>
                    <a:bodyPr/>
                    <a:lstStyle/>
                    <a:p>
                      <a:pPr algn="ctr"/>
                      <a:r>
                        <a:rPr lang="en-US" sz="1200" b="0" i="0" u="none" strike="noStrike" baseline="0" dirty="0" smtClean="0"/>
                        <a:t>Parking Ratio</a:t>
                      </a:r>
                      <a:endParaRPr lang="en-US" sz="1200" dirty="0"/>
                    </a:p>
                  </a:txBody>
                  <a:tcPr anchor="ctr"/>
                </a:tc>
                <a:tc>
                  <a:txBody>
                    <a:bodyPr/>
                    <a:lstStyle/>
                    <a:p>
                      <a:pPr algn="ctr"/>
                      <a:endParaRPr lang="en-US" sz="1200"/>
                    </a:p>
                  </a:txBody>
                  <a:tcPr anchor="ctr"/>
                </a:tc>
                <a:tc>
                  <a:txBody>
                    <a:bodyPr/>
                    <a:lstStyle/>
                    <a:p>
                      <a:pPr algn="ctr"/>
                      <a:r>
                        <a:rPr lang="en-US" sz="1200" b="0" i="0" u="none" strike="noStrike" baseline="0" dirty="0" smtClean="0"/>
                        <a:t>1 space per </a:t>
                      </a:r>
                    </a:p>
                    <a:p>
                      <a:pPr algn="ctr"/>
                      <a:r>
                        <a:rPr lang="en-US" sz="1200" b="0" i="0" u="none" strike="noStrike" baseline="0" dirty="0" smtClean="0"/>
                        <a:t>300 sf</a:t>
                      </a:r>
                      <a:endParaRPr lang="en-US" sz="1200" dirty="0"/>
                    </a:p>
                  </a:txBody>
                  <a:tcPr anchor="ctr"/>
                </a:tc>
                <a:tc>
                  <a:txBody>
                    <a:bodyPr/>
                    <a:lstStyle/>
                    <a:p>
                      <a:pPr algn="ctr"/>
                      <a:r>
                        <a:rPr lang="en-US" sz="1200" b="0" i="0" u="none" strike="noStrike" baseline="0" dirty="0" smtClean="0"/>
                        <a:t>1 space per </a:t>
                      </a:r>
                    </a:p>
                    <a:p>
                      <a:pPr algn="ctr"/>
                      <a:r>
                        <a:rPr lang="en-US" sz="1200" b="0" i="0" u="none" strike="noStrike" baseline="0" dirty="0" smtClean="0"/>
                        <a:t>200 sf</a:t>
                      </a:r>
                      <a:endParaRPr lang="en-US" sz="1200" dirty="0"/>
                    </a:p>
                  </a:txBody>
                  <a:tcPr anchor="ctr"/>
                </a:tc>
                <a:tc>
                  <a:txBody>
                    <a:bodyPr/>
                    <a:lstStyle/>
                    <a:p>
                      <a:pPr algn="ctr"/>
                      <a:r>
                        <a:rPr lang="en-US" sz="1200" b="0" i="0" u="none" strike="noStrike" baseline="0" dirty="0" smtClean="0"/>
                        <a:t>1 space per </a:t>
                      </a:r>
                    </a:p>
                    <a:p>
                      <a:pPr algn="ctr"/>
                      <a:r>
                        <a:rPr lang="en-US" sz="1200" b="0" i="0" u="none" strike="noStrike" baseline="0" dirty="0" smtClean="0"/>
                        <a:t>250 sf</a:t>
                      </a:r>
                      <a:endParaRPr lang="en-US" sz="1200" dirty="0"/>
                    </a:p>
                  </a:txBody>
                  <a:tcPr anchor="ctr"/>
                </a:tc>
                <a:tc>
                  <a:txBody>
                    <a:bodyPr/>
                    <a:lstStyle/>
                    <a:p>
                      <a:pPr algn="ctr"/>
                      <a:r>
                        <a:rPr lang="en-US" sz="1200" b="0" i="0" u="none" strike="noStrike" baseline="0" dirty="0" smtClean="0"/>
                        <a:t>1 space per </a:t>
                      </a:r>
                    </a:p>
                    <a:p>
                      <a:pPr algn="ctr"/>
                      <a:r>
                        <a:rPr lang="en-US" sz="1200" b="0" i="0" u="none" strike="noStrike" baseline="0" dirty="0" smtClean="0"/>
                        <a:t>370 sf</a:t>
                      </a:r>
                      <a:endParaRPr lang="en-US" sz="1200" dirty="0"/>
                    </a:p>
                  </a:txBody>
                  <a:tcPr anchor="ctr"/>
                </a:tc>
              </a:tr>
              <a:tr h="381000">
                <a:tc>
                  <a:txBody>
                    <a:bodyPr/>
                    <a:lstStyle/>
                    <a:p>
                      <a:pPr algn="ctr"/>
                      <a:r>
                        <a:rPr lang="en-US" sz="1200" b="0" i="0" u="none" strike="noStrike" baseline="0" dirty="0" smtClean="0"/>
                        <a:t>Contributory Value of One Parking Space </a:t>
                      </a:r>
                      <a:endParaRPr lang="en-US" sz="1200" dirty="0"/>
                    </a:p>
                  </a:txBody>
                  <a:tcPr anchor="ctr"/>
                </a:tc>
                <a:tc>
                  <a:txBody>
                    <a:bodyPr/>
                    <a:lstStyle/>
                    <a:p>
                      <a:pPr algn="ctr"/>
                      <a:endParaRPr lang="en-US" sz="1200" dirty="0"/>
                    </a:p>
                  </a:txBody>
                  <a:tcPr anchor="ctr"/>
                </a:tc>
                <a:tc>
                  <a:txBody>
                    <a:bodyPr/>
                    <a:lstStyle/>
                    <a:p>
                      <a:pPr algn="ctr"/>
                      <a:endParaRPr lang="en-US" sz="1200" b="0" i="0" u="none" strike="noStrike" baseline="0" dirty="0" smtClean="0"/>
                    </a:p>
                    <a:p>
                      <a:pPr algn="ctr"/>
                      <a:r>
                        <a:rPr lang="en-US" sz="1200" b="0" i="0" u="none" strike="noStrike" baseline="0" dirty="0" smtClean="0"/>
                        <a:t>$12,591</a:t>
                      </a:r>
                      <a:endParaRPr lang="en-US" sz="1200" dirty="0"/>
                    </a:p>
                  </a:txBody>
                  <a:tcPr anchor="ctr"/>
                </a:tc>
                <a:tc>
                  <a:txBody>
                    <a:bodyPr/>
                    <a:lstStyle/>
                    <a:p>
                      <a:pPr algn="ctr"/>
                      <a:endParaRPr lang="en-US" sz="1200" b="0" i="0" u="none" strike="noStrike" baseline="0" dirty="0" smtClean="0"/>
                    </a:p>
                    <a:p>
                      <a:pPr algn="ctr"/>
                      <a:r>
                        <a:rPr lang="en-US" sz="1200" b="0" i="0" u="none" strike="noStrike" baseline="0" dirty="0" smtClean="0"/>
                        <a:t>$11,207</a:t>
                      </a:r>
                      <a:endParaRPr lang="en-US" sz="1200" dirty="0"/>
                    </a:p>
                  </a:txBody>
                  <a:tcPr anchor="ctr"/>
                </a:tc>
                <a:tc>
                  <a:txBody>
                    <a:bodyPr/>
                    <a:lstStyle/>
                    <a:p>
                      <a:pPr algn="ctr"/>
                      <a:endParaRPr lang="en-US" sz="1200" b="0" i="0" u="none" strike="noStrike" baseline="0" dirty="0" smtClean="0"/>
                    </a:p>
                    <a:p>
                      <a:pPr algn="ctr"/>
                      <a:r>
                        <a:rPr lang="en-US" sz="1200" b="0" i="0" u="none" strike="noStrike" baseline="0" dirty="0" smtClean="0"/>
                        <a:t>$11,703</a:t>
                      </a:r>
                      <a:endParaRPr lang="en-US" sz="1200" dirty="0"/>
                    </a:p>
                  </a:txBody>
                  <a:tcPr anchor="ctr"/>
                </a:tc>
                <a:tc>
                  <a:txBody>
                    <a:bodyPr/>
                    <a:lstStyle/>
                    <a:p>
                      <a:pPr algn="ctr"/>
                      <a:endParaRPr lang="en-US" sz="1200" b="0" i="0" u="none" strike="noStrike" baseline="0" dirty="0" smtClean="0"/>
                    </a:p>
                    <a:p>
                      <a:pPr algn="ctr"/>
                      <a:r>
                        <a:rPr lang="en-US" sz="1200" b="0" i="0" u="none" strike="noStrike" baseline="0" dirty="0" smtClean="0"/>
                        <a:t>$13,248</a:t>
                      </a:r>
                      <a:endParaRPr lang="en-US" sz="1200" dirty="0"/>
                    </a:p>
                  </a:txBody>
                  <a:tcPr anchor="ctr"/>
                </a:tc>
              </a:tr>
            </a:tbl>
          </a:graphicData>
        </a:graphic>
      </p:graphicFrame>
    </p:spTree>
    <p:extLst>
      <p:ext uri="{BB962C8B-B14F-4D97-AF65-F5344CB8AC3E}">
        <p14:creationId xmlns:p14="http://schemas.microsoft.com/office/powerpoint/2010/main" val="196554495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3400" y="304800"/>
            <a:ext cx="6629400" cy="369332"/>
          </a:xfrm>
          <a:prstGeom prst="rect">
            <a:avLst/>
          </a:prstGeom>
        </p:spPr>
        <p:txBody>
          <a:bodyPr wrap="square">
            <a:spAutoFit/>
          </a:bodyPr>
          <a:lstStyle/>
          <a:p>
            <a:r>
              <a:rPr lang="en-US" dirty="0">
                <a:latin typeface="Times New Roman" panose="02020603050405020304" pitchFamily="18" charset="0"/>
                <a:cs typeface="Times New Roman" panose="02020603050405020304" pitchFamily="18" charset="0"/>
              </a:rPr>
              <a:t>Arrayed visually by size and graphically the following trends emerge.</a:t>
            </a:r>
          </a:p>
        </p:txBody>
      </p:sp>
      <p:graphicFrame>
        <p:nvGraphicFramePr>
          <p:cNvPr id="3" name="Table 2"/>
          <p:cNvGraphicFramePr>
            <a:graphicFrameLocks noGrp="1"/>
          </p:cNvGraphicFramePr>
          <p:nvPr>
            <p:extLst>
              <p:ext uri="{D42A27DB-BD31-4B8C-83A1-F6EECF244321}">
                <p14:modId xmlns:p14="http://schemas.microsoft.com/office/powerpoint/2010/main" val="2127394122"/>
              </p:ext>
            </p:extLst>
          </p:nvPr>
        </p:nvGraphicFramePr>
        <p:xfrm>
          <a:off x="685800" y="914400"/>
          <a:ext cx="7848600" cy="1651000"/>
        </p:xfrm>
        <a:graphic>
          <a:graphicData uri="http://schemas.openxmlformats.org/drawingml/2006/table">
            <a:tbl>
              <a:tblPr firstRow="1" bandRow="1">
                <a:tableStyleId>{5C22544A-7EE6-4342-B048-85BDC9FD1C3A}</a:tableStyleId>
              </a:tblPr>
              <a:tblGrid>
                <a:gridCol w="2438400"/>
                <a:gridCol w="1447800"/>
                <a:gridCol w="1295400"/>
                <a:gridCol w="1295400"/>
                <a:gridCol w="1371600"/>
              </a:tblGrid>
              <a:tr h="370840">
                <a:tc>
                  <a:txBody>
                    <a:bodyPr/>
                    <a:lstStyle/>
                    <a:p>
                      <a:endParaRPr lang="en-US" dirty="0">
                        <a:latin typeface="Times New Roman" panose="02020603050405020304" pitchFamily="18" charset="0"/>
                        <a:cs typeface="Times New Roman" panose="02020603050405020304" pitchFamily="18" charset="0"/>
                      </a:endParaRPr>
                    </a:p>
                  </a:txBody>
                  <a:tcPr anchor="ctr"/>
                </a:tc>
                <a:tc>
                  <a:txBody>
                    <a:bodyPr/>
                    <a:lstStyle/>
                    <a:p>
                      <a:pPr algn="ctr"/>
                      <a:r>
                        <a:rPr lang="en-US" dirty="0" smtClean="0">
                          <a:latin typeface="Times New Roman" panose="02020603050405020304" pitchFamily="18" charset="0"/>
                          <a:cs typeface="Times New Roman" panose="02020603050405020304" pitchFamily="18" charset="0"/>
                        </a:rPr>
                        <a:t>Sale 2</a:t>
                      </a:r>
                      <a:endParaRPr lang="en-US" dirty="0">
                        <a:latin typeface="Times New Roman" panose="02020603050405020304" pitchFamily="18" charset="0"/>
                        <a:cs typeface="Times New Roman" panose="02020603050405020304" pitchFamily="18" charset="0"/>
                      </a:endParaRPr>
                    </a:p>
                  </a:txBody>
                  <a:tcPr anchor="ctr"/>
                </a:tc>
                <a:tc>
                  <a:txBody>
                    <a:bodyPr/>
                    <a:lstStyle/>
                    <a:p>
                      <a:pPr algn="ctr"/>
                      <a:r>
                        <a:rPr lang="en-US" dirty="0" smtClean="0">
                          <a:latin typeface="Times New Roman" panose="02020603050405020304" pitchFamily="18" charset="0"/>
                          <a:cs typeface="Times New Roman" panose="02020603050405020304" pitchFamily="18" charset="0"/>
                        </a:rPr>
                        <a:t>Sale 3</a:t>
                      </a:r>
                      <a:endParaRPr lang="en-US" dirty="0">
                        <a:latin typeface="Times New Roman" panose="02020603050405020304" pitchFamily="18" charset="0"/>
                        <a:cs typeface="Times New Roman" panose="02020603050405020304" pitchFamily="18" charset="0"/>
                      </a:endParaRPr>
                    </a:p>
                  </a:txBody>
                  <a:tcPr anchor="ctr"/>
                </a:tc>
                <a:tc>
                  <a:txBody>
                    <a:bodyPr/>
                    <a:lstStyle/>
                    <a:p>
                      <a:pPr algn="ctr"/>
                      <a:r>
                        <a:rPr lang="en-US" dirty="0" smtClean="0">
                          <a:latin typeface="Times New Roman" panose="02020603050405020304" pitchFamily="18" charset="0"/>
                          <a:cs typeface="Times New Roman" panose="02020603050405020304" pitchFamily="18" charset="0"/>
                        </a:rPr>
                        <a:t>Sale 1</a:t>
                      </a:r>
                      <a:endParaRPr lang="en-US" dirty="0">
                        <a:latin typeface="Times New Roman" panose="02020603050405020304" pitchFamily="18" charset="0"/>
                        <a:cs typeface="Times New Roman" panose="02020603050405020304" pitchFamily="18" charset="0"/>
                      </a:endParaRPr>
                    </a:p>
                  </a:txBody>
                  <a:tcPr anchor="ctr"/>
                </a:tc>
                <a:tc>
                  <a:txBody>
                    <a:bodyPr/>
                    <a:lstStyle/>
                    <a:p>
                      <a:pPr algn="ctr"/>
                      <a:r>
                        <a:rPr lang="en-US" dirty="0" smtClean="0">
                          <a:latin typeface="Times New Roman" panose="02020603050405020304" pitchFamily="18" charset="0"/>
                          <a:cs typeface="Times New Roman" panose="02020603050405020304" pitchFamily="18" charset="0"/>
                        </a:rPr>
                        <a:t>Sale 4</a:t>
                      </a:r>
                      <a:endParaRPr lang="en-US" dirty="0">
                        <a:latin typeface="Times New Roman" panose="02020603050405020304" pitchFamily="18" charset="0"/>
                        <a:cs typeface="Times New Roman" panose="02020603050405020304" pitchFamily="18" charset="0"/>
                      </a:endParaRPr>
                    </a:p>
                  </a:txBody>
                  <a:tcPr anchor="ctr"/>
                </a:tc>
              </a:tr>
              <a:tr h="370840">
                <a:tc>
                  <a:txBody>
                    <a:bodyPr/>
                    <a:lstStyle/>
                    <a:p>
                      <a:r>
                        <a:rPr lang="en-US" dirty="0" smtClean="0">
                          <a:latin typeface="Times New Roman" panose="02020603050405020304" pitchFamily="18" charset="0"/>
                          <a:cs typeface="Times New Roman" panose="02020603050405020304" pitchFamily="18" charset="0"/>
                        </a:rPr>
                        <a:t>Parking Ratio – NRA per Parking Space</a:t>
                      </a:r>
                      <a:endParaRPr lang="en-US" dirty="0">
                        <a:latin typeface="Times New Roman" panose="02020603050405020304" pitchFamily="18" charset="0"/>
                        <a:cs typeface="Times New Roman" panose="02020603050405020304" pitchFamily="18" charset="0"/>
                      </a:endParaRPr>
                    </a:p>
                  </a:txBody>
                  <a:tcPr anchor="ctr"/>
                </a:tc>
                <a:tc>
                  <a:txBody>
                    <a:bodyPr/>
                    <a:lstStyle/>
                    <a:p>
                      <a:pPr algn="ctr"/>
                      <a:r>
                        <a:rPr lang="en-US" dirty="0" smtClean="0">
                          <a:latin typeface="Times New Roman" panose="02020603050405020304" pitchFamily="18" charset="0"/>
                          <a:cs typeface="Times New Roman" panose="02020603050405020304" pitchFamily="18" charset="0"/>
                        </a:rPr>
                        <a:t>200</a:t>
                      </a:r>
                      <a:endParaRPr lang="en-US" dirty="0">
                        <a:latin typeface="Times New Roman" panose="02020603050405020304" pitchFamily="18" charset="0"/>
                        <a:cs typeface="Times New Roman" panose="02020603050405020304" pitchFamily="18" charset="0"/>
                      </a:endParaRPr>
                    </a:p>
                  </a:txBody>
                  <a:tcPr anchor="ctr"/>
                </a:tc>
                <a:tc>
                  <a:txBody>
                    <a:bodyPr/>
                    <a:lstStyle/>
                    <a:p>
                      <a:pPr algn="ctr"/>
                      <a:r>
                        <a:rPr lang="en-US" dirty="0" smtClean="0">
                          <a:latin typeface="Times New Roman" panose="02020603050405020304" pitchFamily="18" charset="0"/>
                          <a:cs typeface="Times New Roman" panose="02020603050405020304" pitchFamily="18" charset="0"/>
                        </a:rPr>
                        <a:t>250</a:t>
                      </a:r>
                      <a:endParaRPr lang="en-US" dirty="0">
                        <a:latin typeface="Times New Roman" panose="02020603050405020304" pitchFamily="18" charset="0"/>
                        <a:cs typeface="Times New Roman" panose="02020603050405020304" pitchFamily="18" charset="0"/>
                      </a:endParaRPr>
                    </a:p>
                  </a:txBody>
                  <a:tcPr anchor="ctr"/>
                </a:tc>
                <a:tc>
                  <a:txBody>
                    <a:bodyPr/>
                    <a:lstStyle/>
                    <a:p>
                      <a:pPr algn="ctr"/>
                      <a:r>
                        <a:rPr lang="en-US" dirty="0" smtClean="0">
                          <a:latin typeface="Times New Roman" panose="02020603050405020304" pitchFamily="18" charset="0"/>
                          <a:cs typeface="Times New Roman" panose="02020603050405020304" pitchFamily="18" charset="0"/>
                        </a:rPr>
                        <a:t>300</a:t>
                      </a:r>
                      <a:endParaRPr lang="en-US" dirty="0">
                        <a:latin typeface="Times New Roman" panose="02020603050405020304" pitchFamily="18" charset="0"/>
                        <a:cs typeface="Times New Roman" panose="02020603050405020304" pitchFamily="18" charset="0"/>
                      </a:endParaRPr>
                    </a:p>
                  </a:txBody>
                  <a:tcPr anchor="ctr"/>
                </a:tc>
                <a:tc>
                  <a:txBody>
                    <a:bodyPr/>
                    <a:lstStyle/>
                    <a:p>
                      <a:pPr algn="ctr"/>
                      <a:r>
                        <a:rPr lang="en-US" dirty="0" smtClean="0">
                          <a:latin typeface="Times New Roman" panose="02020603050405020304" pitchFamily="18" charset="0"/>
                          <a:cs typeface="Times New Roman" panose="02020603050405020304" pitchFamily="18" charset="0"/>
                        </a:rPr>
                        <a:t>370</a:t>
                      </a:r>
                      <a:endParaRPr lang="en-US" dirty="0">
                        <a:latin typeface="Times New Roman" panose="02020603050405020304" pitchFamily="18" charset="0"/>
                        <a:cs typeface="Times New Roman" panose="02020603050405020304" pitchFamily="18" charset="0"/>
                      </a:endParaRPr>
                    </a:p>
                  </a:txBody>
                  <a:tcPr anchor="ctr"/>
                </a:tc>
              </a:tr>
              <a:tr h="370840">
                <a:tc>
                  <a:txBody>
                    <a:bodyPr/>
                    <a:lstStyle/>
                    <a:p>
                      <a:r>
                        <a:rPr lang="en-US" dirty="0" smtClean="0">
                          <a:latin typeface="Times New Roman" panose="02020603050405020304" pitchFamily="18" charset="0"/>
                          <a:cs typeface="Times New Roman" panose="02020603050405020304" pitchFamily="18" charset="0"/>
                        </a:rPr>
                        <a:t>Contributory Value of One Parking Space</a:t>
                      </a:r>
                      <a:endParaRPr lang="en-US" dirty="0">
                        <a:latin typeface="Times New Roman" panose="02020603050405020304" pitchFamily="18" charset="0"/>
                        <a:cs typeface="Times New Roman" panose="02020603050405020304" pitchFamily="18" charset="0"/>
                      </a:endParaRPr>
                    </a:p>
                  </a:txBody>
                  <a:tcPr anchor="ctr"/>
                </a:tc>
                <a:tc>
                  <a:txBody>
                    <a:bodyPr/>
                    <a:lstStyle/>
                    <a:p>
                      <a:pPr algn="ctr"/>
                      <a:r>
                        <a:rPr lang="en-US" dirty="0" smtClean="0">
                          <a:latin typeface="Times New Roman" panose="02020603050405020304" pitchFamily="18" charset="0"/>
                          <a:cs typeface="Times New Roman" panose="02020603050405020304" pitchFamily="18" charset="0"/>
                        </a:rPr>
                        <a:t>$11,207</a:t>
                      </a:r>
                      <a:endParaRPr lang="en-US" dirty="0">
                        <a:latin typeface="Times New Roman" panose="02020603050405020304" pitchFamily="18" charset="0"/>
                        <a:cs typeface="Times New Roman" panose="02020603050405020304" pitchFamily="18" charset="0"/>
                      </a:endParaRPr>
                    </a:p>
                  </a:txBody>
                  <a:tcPr anchor="ctr"/>
                </a:tc>
                <a:tc>
                  <a:txBody>
                    <a:bodyPr/>
                    <a:lstStyle/>
                    <a:p>
                      <a:pPr algn="ctr"/>
                      <a:r>
                        <a:rPr lang="en-US" dirty="0" smtClean="0">
                          <a:latin typeface="Times New Roman" panose="02020603050405020304" pitchFamily="18" charset="0"/>
                          <a:cs typeface="Times New Roman" panose="02020603050405020304" pitchFamily="18" charset="0"/>
                        </a:rPr>
                        <a:t>$11,703</a:t>
                      </a:r>
                      <a:endParaRPr lang="en-US" dirty="0">
                        <a:latin typeface="Times New Roman" panose="02020603050405020304" pitchFamily="18" charset="0"/>
                        <a:cs typeface="Times New Roman" panose="02020603050405020304" pitchFamily="18" charset="0"/>
                      </a:endParaRPr>
                    </a:p>
                  </a:txBody>
                  <a:tcPr anchor="ctr"/>
                </a:tc>
                <a:tc>
                  <a:txBody>
                    <a:bodyPr/>
                    <a:lstStyle/>
                    <a:p>
                      <a:pPr algn="ctr"/>
                      <a:r>
                        <a:rPr lang="en-US" dirty="0" smtClean="0">
                          <a:latin typeface="Times New Roman" panose="02020603050405020304" pitchFamily="18" charset="0"/>
                          <a:cs typeface="Times New Roman" panose="02020603050405020304" pitchFamily="18" charset="0"/>
                        </a:rPr>
                        <a:t>$12,591</a:t>
                      </a:r>
                      <a:endParaRPr lang="en-US" dirty="0">
                        <a:latin typeface="Times New Roman" panose="02020603050405020304" pitchFamily="18" charset="0"/>
                        <a:cs typeface="Times New Roman" panose="02020603050405020304" pitchFamily="18" charset="0"/>
                      </a:endParaRPr>
                    </a:p>
                  </a:txBody>
                  <a:tcPr anchor="ctr"/>
                </a:tc>
                <a:tc>
                  <a:txBody>
                    <a:bodyPr/>
                    <a:lstStyle/>
                    <a:p>
                      <a:pPr algn="ctr"/>
                      <a:r>
                        <a:rPr lang="en-US" dirty="0" smtClean="0">
                          <a:latin typeface="Times New Roman" panose="02020603050405020304" pitchFamily="18" charset="0"/>
                          <a:cs typeface="Times New Roman" panose="02020603050405020304" pitchFamily="18" charset="0"/>
                        </a:rPr>
                        <a:t>$13,248</a:t>
                      </a:r>
                      <a:endParaRPr lang="en-US" dirty="0">
                        <a:latin typeface="Times New Roman" panose="02020603050405020304" pitchFamily="18" charset="0"/>
                        <a:cs typeface="Times New Roman" panose="02020603050405020304" pitchFamily="18" charset="0"/>
                      </a:endParaRPr>
                    </a:p>
                  </a:txBody>
                  <a:tcPr anchor="ctr"/>
                </a:tc>
              </a:tr>
            </a:tbl>
          </a:graphicData>
        </a:graphic>
      </p:graphicFrame>
      <p:pic>
        <p:nvPicPr>
          <p:cNvPr id="1229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2847474"/>
            <a:ext cx="5462587" cy="3194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4736000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3401" y="685800"/>
            <a:ext cx="4121641" cy="369332"/>
          </a:xfrm>
          <a:prstGeom prst="rect">
            <a:avLst/>
          </a:prstGeom>
          <a:noFill/>
        </p:spPr>
        <p:txBody>
          <a:bodyPr wrap="none" rtlCol="0">
            <a:spAutoFit/>
          </a:bodyPr>
          <a:lstStyle/>
          <a:p>
            <a:r>
              <a:rPr lang="en-US" b="1" i="0" u="none" strike="noStrike" baseline="0" dirty="0" smtClean="0"/>
              <a:t>DAVID STOTT BUILDING - DETROIT</a:t>
            </a:r>
            <a:endParaRPr lang="en-US" dirty="0"/>
          </a:p>
        </p:txBody>
      </p:sp>
      <p:graphicFrame>
        <p:nvGraphicFramePr>
          <p:cNvPr id="3" name="Object 2"/>
          <p:cNvGraphicFramePr>
            <a:graphicFrameLocks noChangeAspect="1"/>
          </p:cNvGraphicFramePr>
          <p:nvPr>
            <p:extLst>
              <p:ext uri="{D42A27DB-BD31-4B8C-83A1-F6EECF244321}">
                <p14:modId xmlns:p14="http://schemas.microsoft.com/office/powerpoint/2010/main" val="3871597164"/>
              </p:ext>
            </p:extLst>
          </p:nvPr>
        </p:nvGraphicFramePr>
        <p:xfrm>
          <a:off x="5029200" y="457200"/>
          <a:ext cx="3886200" cy="5829300"/>
        </p:xfrm>
        <a:graphic>
          <a:graphicData uri="http://schemas.openxmlformats.org/presentationml/2006/ole">
            <mc:AlternateContent xmlns:mc="http://schemas.openxmlformats.org/markup-compatibility/2006">
              <mc:Choice xmlns:v="urn:schemas-microsoft-com:vml" Requires="v">
                <p:oleObj spid="_x0000_s4159" name="Drawing" r:id="rId3" imgW="4057560" imgH="6086520" progId="Presentations.Drawing.13">
                  <p:embed/>
                </p:oleObj>
              </mc:Choice>
              <mc:Fallback>
                <p:oleObj name="Drawing" r:id="rId3" imgW="4057560" imgH="6086520" progId="Presentations.Drawing.13">
                  <p:embed/>
                  <p:pic>
                    <p:nvPicPr>
                      <p:cNvPr id="0" name=""/>
                      <p:cNvPicPr/>
                      <p:nvPr/>
                    </p:nvPicPr>
                    <p:blipFill>
                      <a:blip r:embed="rId4"/>
                      <a:stretch>
                        <a:fillRect/>
                      </a:stretch>
                    </p:blipFill>
                    <p:spPr>
                      <a:xfrm>
                        <a:off x="5029200" y="457200"/>
                        <a:ext cx="3886200" cy="5829300"/>
                      </a:xfrm>
                      <a:prstGeom prst="rect">
                        <a:avLst/>
                      </a:prstGeom>
                    </p:spPr>
                  </p:pic>
                </p:oleObj>
              </mc:Fallback>
            </mc:AlternateContent>
          </a:graphicData>
        </a:graphic>
      </p:graphicFrame>
      <p:graphicFrame>
        <p:nvGraphicFramePr>
          <p:cNvPr id="4" name="Table 3"/>
          <p:cNvGraphicFramePr>
            <a:graphicFrameLocks noGrp="1"/>
          </p:cNvGraphicFramePr>
          <p:nvPr>
            <p:extLst>
              <p:ext uri="{D42A27DB-BD31-4B8C-83A1-F6EECF244321}">
                <p14:modId xmlns:p14="http://schemas.microsoft.com/office/powerpoint/2010/main" val="497703700"/>
              </p:ext>
            </p:extLst>
          </p:nvPr>
        </p:nvGraphicFramePr>
        <p:xfrm>
          <a:off x="509338" y="1752600"/>
          <a:ext cx="4267200" cy="3124200"/>
        </p:xfrm>
        <a:graphic>
          <a:graphicData uri="http://schemas.openxmlformats.org/drawingml/2006/table">
            <a:tbl>
              <a:tblPr firstRow="1" bandRow="1">
                <a:tableStyleId>{5C22544A-7EE6-4342-B048-85BDC9FD1C3A}</a:tableStyleId>
              </a:tblPr>
              <a:tblGrid>
                <a:gridCol w="2133600"/>
                <a:gridCol w="2133600"/>
              </a:tblGrid>
              <a:tr h="533400">
                <a:tc>
                  <a:txBody>
                    <a:bodyPr/>
                    <a:lstStyle/>
                    <a:p>
                      <a:pPr algn="ctr"/>
                      <a:r>
                        <a:rPr lang="en-US" sz="1600" dirty="0" smtClean="0"/>
                        <a:t>Sale</a:t>
                      </a:r>
                      <a:r>
                        <a:rPr lang="en-US" sz="1600" baseline="0" dirty="0" smtClean="0"/>
                        <a:t> 1</a:t>
                      </a:r>
                      <a:endParaRPr lang="en-US" sz="1600" dirty="0"/>
                    </a:p>
                  </a:txBody>
                  <a:tcPr anchor="ctr"/>
                </a:tc>
                <a:tc>
                  <a:txBody>
                    <a:bodyPr/>
                    <a:lstStyle/>
                    <a:p>
                      <a:pPr algn="ctr"/>
                      <a:r>
                        <a:rPr lang="en-US" sz="1600" dirty="0" smtClean="0"/>
                        <a:t>Sale 2</a:t>
                      </a:r>
                      <a:endParaRPr lang="en-US" sz="1600" dirty="0"/>
                    </a:p>
                  </a:txBody>
                  <a:tcPr anchor="ctr"/>
                </a:tc>
              </a:tr>
              <a:tr h="685800">
                <a:tc>
                  <a:txBody>
                    <a:bodyPr/>
                    <a:lstStyle/>
                    <a:p>
                      <a:pPr algn="ctr"/>
                      <a:r>
                        <a:rPr lang="en-US" sz="1400" b="0" i="0" u="none" strike="noStrike" baseline="0" dirty="0" smtClean="0"/>
                        <a:t>Sold  – October 17, 2013</a:t>
                      </a:r>
                      <a:endParaRPr lang="en-US" sz="1400" dirty="0"/>
                    </a:p>
                  </a:txBody>
                  <a:tcPr anchor="ctr"/>
                </a:tc>
                <a:tc>
                  <a:txBody>
                    <a:bodyPr/>
                    <a:lstStyle/>
                    <a:p>
                      <a:pPr algn="ctr"/>
                      <a:r>
                        <a:rPr lang="en-US" sz="1400" b="0" i="0" u="none" strike="noStrike" baseline="0" dirty="0" smtClean="0"/>
                        <a:t>Sold  –   May 8, 2015</a:t>
                      </a:r>
                      <a:endParaRPr lang="en-US" sz="1400" dirty="0"/>
                    </a:p>
                  </a:txBody>
                  <a:tcPr anchor="ctr"/>
                </a:tc>
              </a:tr>
              <a:tr h="609600">
                <a:tc>
                  <a:txBody>
                    <a:bodyPr/>
                    <a:lstStyle/>
                    <a:p>
                      <a:pPr algn="ctr"/>
                      <a:r>
                        <a:rPr lang="en-US" sz="1400" b="0" i="0" u="none" strike="noStrike" baseline="0" dirty="0" smtClean="0"/>
                        <a:t>$9,400,000</a:t>
                      </a:r>
                      <a:endParaRPr lang="en-US" sz="1400" dirty="0"/>
                    </a:p>
                  </a:txBody>
                  <a:tcPr anchor="ctr"/>
                </a:tc>
                <a:tc>
                  <a:txBody>
                    <a:bodyPr/>
                    <a:lstStyle/>
                    <a:p>
                      <a:pPr algn="ctr"/>
                      <a:r>
                        <a:rPr lang="en-US" sz="1400" b="0" i="0" u="none" strike="noStrike" baseline="0" dirty="0" smtClean="0"/>
                        <a:t>$14,900,000</a:t>
                      </a:r>
                      <a:endParaRPr lang="en-US" sz="1400" dirty="0"/>
                    </a:p>
                  </a:txBody>
                  <a:tcPr anchor="ctr"/>
                </a:tc>
              </a:tr>
              <a:tr h="609600">
                <a:tc>
                  <a:txBody>
                    <a:bodyPr/>
                    <a:lstStyle/>
                    <a:p>
                      <a:pPr algn="ctr"/>
                      <a:r>
                        <a:rPr lang="en-US" sz="1400" b="0" i="0" u="none" strike="noStrike" baseline="0" dirty="0" smtClean="0"/>
                        <a:t>$44.89 psf</a:t>
                      </a:r>
                      <a:endParaRPr lang="en-US" sz="1400" dirty="0"/>
                    </a:p>
                  </a:txBody>
                  <a:tcPr anchor="ctr"/>
                </a:tc>
                <a:tc>
                  <a:txBody>
                    <a:bodyPr/>
                    <a:lstStyle/>
                    <a:p>
                      <a:pPr algn="ctr"/>
                      <a:r>
                        <a:rPr lang="en-US" sz="1400" b="0" i="0" u="none" strike="noStrike" baseline="0" dirty="0" smtClean="0"/>
                        <a:t>$71.15 psf</a:t>
                      </a:r>
                      <a:endParaRPr lang="en-US" sz="1400" dirty="0"/>
                    </a:p>
                  </a:txBody>
                  <a:tcPr anchor="ctr"/>
                </a:tc>
              </a:tr>
              <a:tr h="685800">
                <a:tc>
                  <a:txBody>
                    <a:bodyPr/>
                    <a:lstStyle/>
                    <a:p>
                      <a:pPr algn="ctr"/>
                      <a:endParaRPr lang="en-US" sz="1400" dirty="0"/>
                    </a:p>
                  </a:txBody>
                  <a:tcPr anchor="ctr"/>
                </a:tc>
                <a:tc>
                  <a:txBody>
                    <a:bodyPr/>
                    <a:lstStyle/>
                    <a:p>
                      <a:pPr algn="ctr"/>
                      <a:r>
                        <a:rPr lang="en-US" sz="1400" b="0" i="0" u="none" strike="noStrike" baseline="0" dirty="0" smtClean="0"/>
                        <a:t>Seriously damaged since early sale</a:t>
                      </a:r>
                      <a:endParaRPr lang="en-US" sz="1400" dirty="0"/>
                    </a:p>
                  </a:txBody>
                  <a:tcPr anchor="ctr"/>
                </a:tc>
              </a:tr>
            </a:tbl>
          </a:graphicData>
        </a:graphic>
      </p:graphicFrame>
    </p:spTree>
    <p:extLst>
      <p:ext uri="{BB962C8B-B14F-4D97-AF65-F5344CB8AC3E}">
        <p14:creationId xmlns:p14="http://schemas.microsoft.com/office/powerpoint/2010/main" val="388943322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1" y="762000"/>
            <a:ext cx="1883849" cy="369332"/>
          </a:xfrm>
          <a:prstGeom prst="rect">
            <a:avLst/>
          </a:prstGeom>
          <a:noFill/>
        </p:spPr>
        <p:txBody>
          <a:bodyPr wrap="none" rtlCol="0">
            <a:spAutoFit/>
          </a:bodyPr>
          <a:lstStyle/>
          <a:p>
            <a:r>
              <a:rPr lang="en-US" dirty="0" smtClean="0"/>
              <a:t>Continuing……</a:t>
            </a:r>
            <a:endParaRPr lang="en-US" dirty="0"/>
          </a:p>
        </p:txBody>
      </p:sp>
      <p:sp>
        <p:nvSpPr>
          <p:cNvPr id="3" name="TextBox 2"/>
          <p:cNvSpPr txBox="1"/>
          <p:nvPr/>
        </p:nvSpPr>
        <p:spPr>
          <a:xfrm>
            <a:off x="735106" y="1398495"/>
            <a:ext cx="7808548" cy="3477875"/>
          </a:xfrm>
          <a:prstGeom prst="rect">
            <a:avLst/>
          </a:prstGeom>
          <a:noFill/>
        </p:spPr>
        <p:txBody>
          <a:bodyPr wrap="none" rtlCol="0">
            <a:spAutoFit/>
          </a:bodyPr>
          <a:lstStyle/>
          <a:p>
            <a:r>
              <a:rPr lang="en-US" sz="1100" b="0" i="0" u="none" strike="noStrike" baseline="0" dirty="0" smtClean="0"/>
              <a:t>Let’s look at some additional information.</a:t>
            </a:r>
          </a:p>
          <a:p>
            <a:endParaRPr lang="en-US" sz="1100" b="0" i="0" u="none" strike="noStrike" baseline="0" dirty="0" smtClean="0"/>
          </a:p>
          <a:p>
            <a:r>
              <a:rPr lang="en-US" sz="1100" b="0" i="0" u="none" strike="noStrike" baseline="0" dirty="0" smtClean="0"/>
              <a:t>    a)   The rate of change between the two sale dates (17 ½ months) was 3.3% per month, or 40% annually.  </a:t>
            </a:r>
          </a:p>
          <a:p>
            <a:r>
              <a:rPr lang="en-US" sz="1100" dirty="0"/>
              <a:t> </a:t>
            </a:r>
            <a:r>
              <a:rPr lang="en-US" sz="1100" dirty="0" smtClean="0"/>
              <a:t>         </a:t>
            </a:r>
            <a:r>
              <a:rPr lang="en-US" sz="1100" b="0" i="0" u="none" strike="noStrike" baseline="0" dirty="0" smtClean="0"/>
              <a:t>This rate does not account for the change in property condition between the two sale dates. </a:t>
            </a:r>
          </a:p>
          <a:p>
            <a:r>
              <a:rPr lang="en-US" sz="1100" dirty="0"/>
              <a:t> </a:t>
            </a:r>
            <a:r>
              <a:rPr lang="en-US" sz="1100" dirty="0" smtClean="0"/>
              <a:t>         </a:t>
            </a:r>
            <a:r>
              <a:rPr lang="en-US" sz="1100" b="0" i="0" u="none" strike="noStrike" baseline="0" dirty="0" smtClean="0"/>
              <a:t>If accounted for the indicated percentages increase.</a:t>
            </a:r>
          </a:p>
          <a:p>
            <a:endParaRPr lang="en-US" sz="1100" b="0" i="0" u="none" strike="noStrike" baseline="0" dirty="0" smtClean="0"/>
          </a:p>
          <a:p>
            <a:r>
              <a:rPr lang="en-US" sz="1100" b="0" i="0" u="none" strike="noStrike" baseline="0" dirty="0" smtClean="0"/>
              <a:t>    b)</a:t>
            </a:r>
            <a:r>
              <a:rPr lang="en-US" sz="1100" b="0" i="0" u="none" strike="noStrike" dirty="0" smtClean="0"/>
              <a:t>   </a:t>
            </a:r>
            <a:r>
              <a:rPr lang="en-US" sz="1100" b="0" i="0" u="none" strike="noStrike" baseline="0" dirty="0" smtClean="0"/>
              <a:t>The building is a 35-story Art Deco structure that was completed in 1929.</a:t>
            </a:r>
          </a:p>
          <a:p>
            <a:endParaRPr lang="en-US" sz="1100" b="0" i="0" u="none" strike="noStrike" baseline="0" dirty="0" smtClean="0"/>
          </a:p>
          <a:p>
            <a:r>
              <a:rPr lang="en-US" sz="1100" b="0" i="0" u="none" strike="noStrike" baseline="0" dirty="0" smtClean="0"/>
              <a:t>    c)</a:t>
            </a:r>
            <a:r>
              <a:rPr lang="en-US" sz="1100" b="0" i="0" u="none" strike="noStrike" dirty="0" smtClean="0"/>
              <a:t>    </a:t>
            </a:r>
            <a:r>
              <a:rPr lang="en-US" sz="1100" b="0" i="0" u="none" strike="noStrike" baseline="0" dirty="0" smtClean="0"/>
              <a:t>It contains a gross area of 209,410</a:t>
            </a:r>
            <a:r>
              <a:rPr lang="en-US" sz="1100" b="0" i="0" u="none" strike="noStrike" baseline="30000" dirty="0" smtClean="0"/>
              <a:t>±</a:t>
            </a:r>
            <a:r>
              <a:rPr lang="en-US" sz="1100" b="0" i="0" u="none" strike="noStrike" baseline="0" dirty="0" smtClean="0"/>
              <a:t> sf.  </a:t>
            </a:r>
          </a:p>
          <a:p>
            <a:endParaRPr lang="en-US" sz="1100" b="0" i="0" u="none" strike="noStrike" baseline="0" dirty="0" smtClean="0"/>
          </a:p>
          <a:p>
            <a:r>
              <a:rPr lang="en-US" sz="1100" b="0" i="0" u="none" strike="noStrike" baseline="0" dirty="0" smtClean="0"/>
              <a:t>    d)</a:t>
            </a:r>
            <a:r>
              <a:rPr lang="en-US" sz="1100" b="0" i="0" u="none" strike="noStrike" dirty="0" smtClean="0"/>
              <a:t>    </a:t>
            </a:r>
            <a:r>
              <a:rPr lang="en-US" sz="1100" b="0" i="0" u="none" strike="noStrike" baseline="0" dirty="0" smtClean="0"/>
              <a:t>Site area is approximately 83.8 feet by 71.25 feet, containing 5,840</a:t>
            </a:r>
            <a:r>
              <a:rPr lang="en-US" sz="1100" b="0" i="0" u="none" strike="noStrike" baseline="30000" dirty="0" smtClean="0"/>
              <a:t>±</a:t>
            </a:r>
            <a:r>
              <a:rPr lang="en-US" sz="1100" b="0" i="0" u="none" strike="noStrike" baseline="0" dirty="0" smtClean="0"/>
              <a:t> sf.</a:t>
            </a:r>
          </a:p>
          <a:p>
            <a:endParaRPr lang="en-US" sz="1100" b="0" i="0" u="none" strike="noStrike" baseline="0" dirty="0" smtClean="0"/>
          </a:p>
          <a:p>
            <a:r>
              <a:rPr lang="en-US" sz="1100" b="0" i="0" u="none" strike="noStrike" baseline="0" dirty="0" smtClean="0"/>
              <a:t>    e)</a:t>
            </a:r>
            <a:r>
              <a:rPr lang="en-US" sz="1100" b="0" i="0" u="none" strike="noStrike" dirty="0" smtClean="0"/>
              <a:t>    </a:t>
            </a:r>
            <a:r>
              <a:rPr lang="en-US" sz="1100" b="0" i="0" u="none" strike="noStrike" baseline="0" dirty="0" smtClean="0"/>
              <a:t>FAR ratio (Floor Area Ratio)   =   35.86 to 1.0.  The building also has three levels below grade. </a:t>
            </a:r>
          </a:p>
          <a:p>
            <a:endParaRPr lang="en-US" sz="1100" b="0" i="0" u="none" strike="noStrike" baseline="0" dirty="0" smtClean="0"/>
          </a:p>
          <a:p>
            <a:r>
              <a:rPr lang="en-US" sz="1100" b="0" i="0" u="none" strike="noStrike" baseline="0" dirty="0" smtClean="0"/>
              <a:t>    f)</a:t>
            </a:r>
            <a:r>
              <a:rPr lang="en-US" sz="1100" b="0" i="0" u="none" strike="noStrike" dirty="0" smtClean="0"/>
              <a:t>     </a:t>
            </a:r>
            <a:r>
              <a:rPr lang="en-US" sz="1100" b="0" i="0" u="none" strike="noStrike" baseline="0" dirty="0" smtClean="0"/>
              <a:t>The property does not include parking and there are no property rights that include access to parking.  </a:t>
            </a:r>
          </a:p>
          <a:p>
            <a:r>
              <a:rPr lang="en-US" sz="1100" dirty="0"/>
              <a:t> </a:t>
            </a:r>
            <a:r>
              <a:rPr lang="en-US" sz="1100" dirty="0" smtClean="0"/>
              <a:t>          </a:t>
            </a:r>
            <a:r>
              <a:rPr lang="en-US" sz="1100" b="0" i="0" u="none" strike="noStrike" baseline="0" dirty="0" smtClean="0"/>
              <a:t>Parking decks typically sell in the CBD for between $9,500 and $16,000 per space.  </a:t>
            </a:r>
          </a:p>
          <a:p>
            <a:r>
              <a:rPr lang="en-US" sz="1100" dirty="0"/>
              <a:t> </a:t>
            </a:r>
            <a:r>
              <a:rPr lang="en-US" sz="1100" dirty="0" smtClean="0"/>
              <a:t>          </a:t>
            </a:r>
            <a:r>
              <a:rPr lang="en-US" sz="1100" b="0" i="0" u="none" strike="noStrike" baseline="0" dirty="0" smtClean="0"/>
              <a:t>In this location a reasonable estimate for this illustration is $12,500 per space.  </a:t>
            </a:r>
          </a:p>
          <a:p>
            <a:r>
              <a:rPr lang="en-US" sz="1100" dirty="0"/>
              <a:t> </a:t>
            </a:r>
            <a:r>
              <a:rPr lang="en-US" sz="1100" dirty="0" smtClean="0"/>
              <a:t>          </a:t>
            </a:r>
            <a:r>
              <a:rPr lang="en-US" sz="1100" b="0" i="0" u="none" strike="noStrike" baseline="0" dirty="0" smtClean="0"/>
              <a:t>Assuming one space for every 300 sf of building area results in a parking need of 698 spaces, or an </a:t>
            </a:r>
          </a:p>
          <a:p>
            <a:r>
              <a:rPr lang="en-US" sz="1100" dirty="0"/>
              <a:t> </a:t>
            </a:r>
            <a:r>
              <a:rPr lang="en-US" sz="1100" dirty="0" smtClean="0"/>
              <a:t>          </a:t>
            </a:r>
            <a:r>
              <a:rPr lang="en-US" sz="1100" b="0" i="0" u="none" strike="noStrike" baseline="0" dirty="0" smtClean="0"/>
              <a:t>additional cost of 8,725,000 ($41.66 psf).  </a:t>
            </a:r>
          </a:p>
          <a:p>
            <a:endParaRPr lang="en-US" sz="1100" dirty="0"/>
          </a:p>
        </p:txBody>
      </p:sp>
    </p:spTree>
    <p:extLst>
      <p:ext uri="{BB962C8B-B14F-4D97-AF65-F5344CB8AC3E}">
        <p14:creationId xmlns:p14="http://schemas.microsoft.com/office/powerpoint/2010/main" val="171086282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90600" y="685800"/>
            <a:ext cx="2323072" cy="369332"/>
          </a:xfrm>
          <a:prstGeom prst="rect">
            <a:avLst/>
          </a:prstGeom>
          <a:noFill/>
        </p:spPr>
        <p:txBody>
          <a:bodyPr wrap="none" rtlCol="0">
            <a:spAutoFit/>
          </a:bodyPr>
          <a:lstStyle/>
          <a:p>
            <a:r>
              <a:rPr lang="en-US" b="1" dirty="0"/>
              <a:t>Secondary Analysis</a:t>
            </a:r>
            <a:endParaRPr lang="en-US" dirty="0"/>
          </a:p>
        </p:txBody>
      </p:sp>
      <p:sp>
        <p:nvSpPr>
          <p:cNvPr id="3" name="TextBox 2"/>
          <p:cNvSpPr txBox="1"/>
          <p:nvPr/>
        </p:nvSpPr>
        <p:spPr>
          <a:xfrm>
            <a:off x="990600" y="1600201"/>
            <a:ext cx="25064435" cy="4185761"/>
          </a:xfrm>
          <a:prstGeom prst="rect">
            <a:avLst/>
          </a:prstGeom>
          <a:noFill/>
        </p:spPr>
        <p:txBody>
          <a:bodyPr wrap="square" rtlCol="0">
            <a:spAutoFit/>
          </a:bodyPr>
          <a:lstStyle/>
          <a:p>
            <a:r>
              <a:rPr lang="en-US" sz="1400" dirty="0"/>
              <a:t>A third type of data analysis is referred to as Secondary Analysis.  This technique makes </a:t>
            </a:r>
            <a:endParaRPr lang="en-US" sz="1400" dirty="0" smtClean="0"/>
          </a:p>
          <a:p>
            <a:r>
              <a:rPr lang="en-US" sz="1400" dirty="0" smtClean="0"/>
              <a:t>use </a:t>
            </a:r>
            <a:r>
              <a:rPr lang="en-US" sz="1400" dirty="0"/>
              <a:t>of </a:t>
            </a:r>
            <a:r>
              <a:rPr lang="en-US" sz="1400" dirty="0" smtClean="0"/>
              <a:t>data that </a:t>
            </a:r>
            <a:r>
              <a:rPr lang="en-US" sz="1400" dirty="0"/>
              <a:t>does </a:t>
            </a:r>
            <a:r>
              <a:rPr lang="en-US" sz="1400" dirty="0" smtClean="0"/>
              <a:t>not directly </a:t>
            </a:r>
            <a:r>
              <a:rPr lang="en-US" sz="1400" dirty="0"/>
              <a:t>pertain to the subject or comparable properties.  </a:t>
            </a:r>
            <a:r>
              <a:rPr lang="en-US" sz="1400" i="1" dirty="0" smtClean="0"/>
              <a:t>“</a:t>
            </a:r>
          </a:p>
          <a:p>
            <a:r>
              <a:rPr lang="en-US" sz="1400" i="1" dirty="0" smtClean="0"/>
              <a:t>This </a:t>
            </a:r>
            <a:r>
              <a:rPr lang="en-US" sz="1400" i="1" dirty="0"/>
              <a:t>secondary data describes the general real estate market and is usually collected by </a:t>
            </a:r>
            <a:endParaRPr lang="en-US" sz="1400" i="1" dirty="0" smtClean="0"/>
          </a:p>
          <a:p>
            <a:r>
              <a:rPr lang="en-US" sz="1400" i="1" dirty="0" smtClean="0"/>
              <a:t>a </a:t>
            </a:r>
            <a:r>
              <a:rPr lang="en-US" sz="1400" i="1" dirty="0"/>
              <a:t>data vendor </a:t>
            </a:r>
            <a:r>
              <a:rPr lang="en-US" sz="1400" i="1" dirty="0" smtClean="0"/>
              <a:t>research  firm </a:t>
            </a:r>
            <a:r>
              <a:rPr lang="en-US" sz="1400" i="1" dirty="0"/>
              <a:t>or government agency like the county assessor.”</a:t>
            </a:r>
            <a:endParaRPr lang="en-US" sz="1400" dirty="0"/>
          </a:p>
          <a:p>
            <a:endParaRPr lang="en-US" sz="1400" dirty="0"/>
          </a:p>
          <a:p>
            <a:r>
              <a:rPr lang="en-US" sz="1400" dirty="0"/>
              <a:t>–    Sources of this type information include the following:</a:t>
            </a:r>
          </a:p>
          <a:p>
            <a:endParaRPr lang="en-US" sz="1400" dirty="0"/>
          </a:p>
          <a:p>
            <a:r>
              <a:rPr lang="en-US" sz="1400" dirty="0"/>
              <a:t>      1.	</a:t>
            </a:r>
            <a:r>
              <a:rPr lang="en-US" sz="1400" dirty="0" err="1"/>
              <a:t>CoStar</a:t>
            </a:r>
            <a:r>
              <a:rPr lang="en-US" sz="1400" dirty="0"/>
              <a:t>.</a:t>
            </a:r>
          </a:p>
          <a:p>
            <a:endParaRPr lang="en-US" sz="1400" dirty="0"/>
          </a:p>
          <a:p>
            <a:r>
              <a:rPr lang="en-US" sz="1400" dirty="0"/>
              <a:t>      2.	County or local assessor.</a:t>
            </a:r>
          </a:p>
          <a:p>
            <a:endParaRPr lang="en-US" sz="1400" dirty="0"/>
          </a:p>
          <a:p>
            <a:r>
              <a:rPr lang="en-US" sz="1400" dirty="0"/>
              <a:t>      3.	Local Realtors multi-list data system reports.</a:t>
            </a:r>
          </a:p>
          <a:p>
            <a:endParaRPr lang="en-US" sz="1400" dirty="0"/>
          </a:p>
          <a:p>
            <a:r>
              <a:rPr lang="en-US" sz="1400" dirty="0"/>
              <a:t>      4.	Brokerage market reports</a:t>
            </a:r>
          </a:p>
          <a:p>
            <a:endParaRPr lang="en-US" sz="1400" dirty="0"/>
          </a:p>
          <a:p>
            <a:r>
              <a:rPr lang="en-US" sz="1400" dirty="0"/>
              <a:t>      5.	Loop Net.</a:t>
            </a:r>
          </a:p>
          <a:p>
            <a:endParaRPr lang="en-US" sz="1400" dirty="0"/>
          </a:p>
          <a:p>
            <a:r>
              <a:rPr lang="en-US" sz="1400" dirty="0"/>
              <a:t>      6.	Market studies prepared by various professional organizations.</a:t>
            </a:r>
          </a:p>
          <a:p>
            <a:endParaRPr lang="en-US" sz="1400" dirty="0"/>
          </a:p>
        </p:txBody>
      </p:sp>
    </p:spTree>
    <p:extLst>
      <p:ext uri="{BB962C8B-B14F-4D97-AF65-F5344CB8AC3E}">
        <p14:creationId xmlns:p14="http://schemas.microsoft.com/office/powerpoint/2010/main" val="343321746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5800" y="762001"/>
            <a:ext cx="2475472" cy="369332"/>
          </a:xfrm>
          <a:prstGeom prst="rect">
            <a:avLst/>
          </a:prstGeom>
          <a:noFill/>
        </p:spPr>
        <p:txBody>
          <a:bodyPr wrap="square" rtlCol="0">
            <a:spAutoFit/>
          </a:bodyPr>
          <a:lstStyle/>
          <a:p>
            <a:r>
              <a:rPr lang="en-US" b="1" dirty="0"/>
              <a:t>Secondary Analysis</a:t>
            </a:r>
            <a:endParaRPr lang="en-US" dirty="0"/>
          </a:p>
        </p:txBody>
      </p:sp>
      <p:sp>
        <p:nvSpPr>
          <p:cNvPr id="3" name="TextBox 2"/>
          <p:cNvSpPr txBox="1"/>
          <p:nvPr/>
        </p:nvSpPr>
        <p:spPr>
          <a:xfrm>
            <a:off x="381001" y="1447800"/>
            <a:ext cx="8850959" cy="3462486"/>
          </a:xfrm>
          <a:prstGeom prst="rect">
            <a:avLst/>
          </a:prstGeom>
          <a:noFill/>
        </p:spPr>
        <p:txBody>
          <a:bodyPr wrap="square" rtlCol="0">
            <a:spAutoFit/>
          </a:bodyPr>
          <a:lstStyle/>
          <a:p>
            <a:r>
              <a:rPr lang="en-US" sz="2000" b="1" dirty="0" smtClean="0">
                <a:solidFill>
                  <a:srgbClr val="FF0000"/>
                </a:solidFill>
              </a:rPr>
              <a:t>    Caution</a:t>
            </a:r>
            <a:endParaRPr lang="en-US" sz="2000" b="1" dirty="0">
              <a:solidFill>
                <a:srgbClr val="FF0000"/>
              </a:solidFill>
            </a:endParaRPr>
          </a:p>
          <a:p>
            <a:endParaRPr lang="en-US" sz="1600" dirty="0"/>
          </a:p>
          <a:p>
            <a:r>
              <a:rPr lang="en-US" sz="1600" dirty="0"/>
              <a:t>      1.	The appraiser is responsible for understanding how the report </a:t>
            </a:r>
            <a:endParaRPr lang="en-US" sz="1600" dirty="0" smtClean="0"/>
          </a:p>
          <a:p>
            <a:r>
              <a:rPr lang="en-US" sz="1600" dirty="0"/>
              <a:t> </a:t>
            </a:r>
            <a:r>
              <a:rPr lang="en-US" sz="1600" dirty="0" smtClean="0"/>
              <a:t>             conclusions </a:t>
            </a:r>
            <a:r>
              <a:rPr lang="en-US" sz="1600" dirty="0"/>
              <a:t>were obtained.  Many appraisers are not aware what data </a:t>
            </a:r>
            <a:endParaRPr lang="en-US" sz="1600" dirty="0" smtClean="0"/>
          </a:p>
          <a:p>
            <a:r>
              <a:rPr lang="en-US" sz="1600" dirty="0"/>
              <a:t> </a:t>
            </a:r>
            <a:r>
              <a:rPr lang="en-US" sz="1600" dirty="0" smtClean="0"/>
              <a:t>             is </a:t>
            </a:r>
            <a:r>
              <a:rPr lang="en-US" sz="1600" dirty="0"/>
              <a:t>included.  Does it include both sale (leasing) and listing (asking) </a:t>
            </a:r>
            <a:endParaRPr lang="en-US" sz="1600" dirty="0" smtClean="0"/>
          </a:p>
          <a:p>
            <a:r>
              <a:rPr lang="en-US" sz="1600" dirty="0"/>
              <a:t> </a:t>
            </a:r>
            <a:r>
              <a:rPr lang="en-US" sz="1600" dirty="0" smtClean="0"/>
              <a:t>             prices</a:t>
            </a:r>
            <a:r>
              <a:rPr lang="en-US" sz="1600" dirty="0"/>
              <a:t>.  </a:t>
            </a:r>
          </a:p>
          <a:p>
            <a:endParaRPr lang="en-US" sz="1600" dirty="0"/>
          </a:p>
          <a:p>
            <a:r>
              <a:rPr lang="en-US" sz="1600" dirty="0"/>
              <a:t>      2.	Secondary sources frequently have erroneous information.</a:t>
            </a:r>
          </a:p>
          <a:p>
            <a:endParaRPr lang="en-US" sz="1600" dirty="0"/>
          </a:p>
          <a:p>
            <a:r>
              <a:rPr lang="en-US" sz="1600" dirty="0"/>
              <a:t>      3.	The secondary information may not apply for the appraiser(s) situation.</a:t>
            </a:r>
          </a:p>
          <a:p>
            <a:endParaRPr lang="en-US" sz="1600" dirty="0"/>
          </a:p>
          <a:p>
            <a:r>
              <a:rPr lang="en-US" sz="1600" dirty="0"/>
              <a:t>      4.	Secondary reports may include bias.</a:t>
            </a:r>
          </a:p>
          <a:p>
            <a:endParaRPr lang="en-US" dirty="0"/>
          </a:p>
        </p:txBody>
      </p:sp>
    </p:spTree>
    <p:extLst>
      <p:ext uri="{BB962C8B-B14F-4D97-AF65-F5344CB8AC3E}">
        <p14:creationId xmlns:p14="http://schemas.microsoft.com/office/powerpoint/2010/main" val="279950900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609600" y="990601"/>
            <a:ext cx="8077200" cy="4462760"/>
          </a:xfrm>
          <a:prstGeom prst="rect">
            <a:avLst/>
          </a:prstGeom>
          <a:noFill/>
        </p:spPr>
        <p:txBody>
          <a:bodyPr wrap="square" rtlCol="0">
            <a:spAutoFit/>
          </a:bodyPr>
          <a:lstStyle/>
          <a:p>
            <a:r>
              <a:rPr lang="en-US" sz="3200" b="1" dirty="0" smtClean="0"/>
              <a:t>Sources of the Data Presented</a:t>
            </a:r>
          </a:p>
          <a:p>
            <a:endParaRPr lang="en-US" dirty="0" smtClean="0"/>
          </a:p>
          <a:p>
            <a:r>
              <a:rPr lang="en-US" dirty="0" smtClean="0"/>
              <a:t>     •	Various Appraisal Institute publications including:</a:t>
            </a:r>
          </a:p>
          <a:p>
            <a:r>
              <a:rPr lang="en-US" dirty="0" smtClean="0"/>
              <a:t>	     a)	The Appraisal of Real Estate, 14th Edition</a:t>
            </a:r>
          </a:p>
          <a:p>
            <a:r>
              <a:rPr lang="en-US" dirty="0" smtClean="0"/>
              <a:t>	     b)	The Dictionary of Real Estate Appraisal, 5th Edition.</a:t>
            </a:r>
          </a:p>
          <a:p>
            <a:r>
              <a:rPr lang="en-US" dirty="0"/>
              <a:t> </a:t>
            </a:r>
            <a:r>
              <a:rPr lang="en-US" dirty="0" smtClean="0"/>
              <a:t>                        (The 6th Edition will be coming out in either       </a:t>
            </a:r>
            <a:endParaRPr lang="en-US" dirty="0"/>
          </a:p>
          <a:p>
            <a:r>
              <a:rPr lang="en-US" dirty="0"/>
              <a:t> </a:t>
            </a:r>
            <a:r>
              <a:rPr lang="en-US" dirty="0" smtClean="0"/>
              <a:t>                        October or November of 2015).</a:t>
            </a:r>
          </a:p>
          <a:p>
            <a:r>
              <a:rPr lang="en-US" dirty="0" smtClean="0"/>
              <a:t>	     c)	Advanced Sales Comparison and Cost Approach.</a:t>
            </a:r>
          </a:p>
          <a:p>
            <a:r>
              <a:rPr lang="en-US" dirty="0" smtClean="0"/>
              <a:t>	     d)	The Appraisal Journal, Fall 2014 - Article entitled, </a:t>
            </a:r>
          </a:p>
          <a:p>
            <a:r>
              <a:rPr lang="en-US" dirty="0" smtClean="0"/>
              <a:t>                         Qualitative Analysis in the Sales comparison </a:t>
            </a:r>
          </a:p>
          <a:p>
            <a:r>
              <a:rPr lang="en-US" dirty="0" smtClean="0"/>
              <a:t>                         Approach Revisited, by Gene Rhodes, MAI</a:t>
            </a:r>
          </a:p>
          <a:p>
            <a:endParaRPr lang="en-US" dirty="0" smtClean="0"/>
          </a:p>
          <a:p>
            <a:r>
              <a:rPr lang="en-US" dirty="0" smtClean="0"/>
              <a:t>     •	Personal Experience and discussions with various </a:t>
            </a:r>
          </a:p>
          <a:p>
            <a:r>
              <a:rPr lang="en-US" dirty="0"/>
              <a:t> </a:t>
            </a:r>
            <a:r>
              <a:rPr lang="en-US" dirty="0" smtClean="0"/>
              <a:t>            appraisers and attorneys. </a:t>
            </a:r>
          </a:p>
          <a:p>
            <a:endParaRPr lang="en-US" dirty="0"/>
          </a:p>
        </p:txBody>
      </p:sp>
    </p:spTree>
    <p:extLst>
      <p:ext uri="{BB962C8B-B14F-4D97-AF65-F5344CB8AC3E}">
        <p14:creationId xmlns:p14="http://schemas.microsoft.com/office/powerpoint/2010/main" val="253901035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92429" y="577334"/>
            <a:ext cx="5298245" cy="369332"/>
          </a:xfrm>
          <a:prstGeom prst="rect">
            <a:avLst/>
          </a:prstGeom>
          <a:noFill/>
        </p:spPr>
        <p:txBody>
          <a:bodyPr wrap="none" rtlCol="0">
            <a:spAutoFit/>
          </a:bodyPr>
          <a:lstStyle/>
          <a:p>
            <a:r>
              <a:rPr lang="en-US" b="1" dirty="0"/>
              <a:t>Statistical Analysis including Graphic Analysis</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1" y="1219200"/>
            <a:ext cx="8299739" cy="4572000"/>
          </a:xfrm>
          <a:prstGeom prst="rect">
            <a:avLst/>
          </a:prstGeom>
        </p:spPr>
      </p:pic>
    </p:spTree>
    <p:extLst>
      <p:ext uri="{BB962C8B-B14F-4D97-AF65-F5344CB8AC3E}">
        <p14:creationId xmlns:p14="http://schemas.microsoft.com/office/powerpoint/2010/main" val="182382009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38200" y="533401"/>
            <a:ext cx="5638800" cy="369332"/>
          </a:xfrm>
          <a:prstGeom prst="rect">
            <a:avLst/>
          </a:prstGeom>
        </p:spPr>
        <p:txBody>
          <a:bodyPr wrap="square">
            <a:spAutoFit/>
          </a:bodyPr>
          <a:lstStyle/>
          <a:p>
            <a:r>
              <a:rPr lang="en-US" b="1" dirty="0"/>
              <a:t>Statistical Analysis including Graphic Analysis</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33600" y="1143001"/>
            <a:ext cx="4953000" cy="3454718"/>
          </a:xfrm>
          <a:prstGeom prst="rect">
            <a:avLst/>
          </a:prstGeom>
        </p:spPr>
      </p:pic>
      <p:sp>
        <p:nvSpPr>
          <p:cNvPr id="4" name="TextBox 3"/>
          <p:cNvSpPr txBox="1"/>
          <p:nvPr/>
        </p:nvSpPr>
        <p:spPr>
          <a:xfrm>
            <a:off x="1143000" y="4724400"/>
            <a:ext cx="7609776" cy="1231106"/>
          </a:xfrm>
          <a:prstGeom prst="rect">
            <a:avLst/>
          </a:prstGeom>
          <a:noFill/>
        </p:spPr>
        <p:txBody>
          <a:bodyPr wrap="none" rtlCol="0">
            <a:spAutoFit/>
          </a:bodyPr>
          <a:lstStyle/>
          <a:p>
            <a:r>
              <a:rPr lang="en-US" sz="1400" b="1" dirty="0"/>
              <a:t>Coefficient of determination</a:t>
            </a:r>
            <a:endParaRPr lang="en-US" sz="1400" dirty="0"/>
          </a:p>
          <a:p>
            <a:endParaRPr lang="en-US" sz="1400" dirty="0"/>
          </a:p>
          <a:p>
            <a:r>
              <a:rPr lang="en-US" sz="1400" dirty="0"/>
              <a:t>In statistics, the coefficient of determination, denotes R</a:t>
            </a:r>
            <a:r>
              <a:rPr lang="en-US" sz="1400" baseline="30000" dirty="0"/>
              <a:t>2</a:t>
            </a:r>
            <a:r>
              <a:rPr lang="en-US" sz="1400" dirty="0"/>
              <a:t>or r</a:t>
            </a:r>
            <a:r>
              <a:rPr lang="en-US" sz="1400" baseline="30000" dirty="0"/>
              <a:t>2</a:t>
            </a:r>
            <a:r>
              <a:rPr lang="en-US" sz="1400" dirty="0"/>
              <a:t> and is pronounced R </a:t>
            </a:r>
            <a:endParaRPr lang="en-US" sz="1400" dirty="0" smtClean="0"/>
          </a:p>
          <a:p>
            <a:r>
              <a:rPr lang="en-US" sz="1400" dirty="0" smtClean="0"/>
              <a:t>squared</a:t>
            </a:r>
            <a:r>
              <a:rPr lang="en-US" sz="1400" dirty="0"/>
              <a:t>, is a number that indicates how well data fit a statistical model - sometimes </a:t>
            </a:r>
            <a:endParaRPr lang="en-US" sz="1400" dirty="0" smtClean="0"/>
          </a:p>
          <a:p>
            <a:r>
              <a:rPr lang="en-US" sz="1400" dirty="0" smtClean="0"/>
              <a:t>simply </a:t>
            </a:r>
            <a:r>
              <a:rPr lang="en-US" sz="1400" dirty="0"/>
              <a:t>a line or a curve.  The closer R</a:t>
            </a:r>
            <a:r>
              <a:rPr lang="en-US" sz="1400" baseline="30000" dirty="0"/>
              <a:t>2</a:t>
            </a:r>
            <a:r>
              <a:rPr lang="en-US" sz="1400" dirty="0"/>
              <a:t> is to 1.0, the more reliable the data</a:t>
            </a:r>
            <a:r>
              <a:rPr lang="en-US" dirty="0"/>
              <a:t>. </a:t>
            </a:r>
          </a:p>
        </p:txBody>
      </p:sp>
    </p:spTree>
    <p:extLst>
      <p:ext uri="{BB962C8B-B14F-4D97-AF65-F5344CB8AC3E}">
        <p14:creationId xmlns:p14="http://schemas.microsoft.com/office/powerpoint/2010/main" val="5469663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14400" y="685801"/>
            <a:ext cx="5791200" cy="369332"/>
          </a:xfrm>
          <a:prstGeom prst="rect">
            <a:avLst/>
          </a:prstGeom>
        </p:spPr>
        <p:txBody>
          <a:bodyPr wrap="square">
            <a:spAutoFit/>
          </a:bodyPr>
          <a:lstStyle/>
          <a:p>
            <a:r>
              <a:rPr lang="en-US" b="1" dirty="0"/>
              <a:t>Statistical Analysis including Graphic Analysis</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4600" y="1219201"/>
            <a:ext cx="4572000" cy="5246558"/>
          </a:xfrm>
          <a:prstGeom prst="rect">
            <a:avLst/>
          </a:prstGeom>
        </p:spPr>
      </p:pic>
    </p:spTree>
    <p:extLst>
      <p:ext uri="{BB962C8B-B14F-4D97-AF65-F5344CB8AC3E}">
        <p14:creationId xmlns:p14="http://schemas.microsoft.com/office/powerpoint/2010/main" val="280604511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14400" y="609601"/>
            <a:ext cx="6096000" cy="369332"/>
          </a:xfrm>
          <a:prstGeom prst="rect">
            <a:avLst/>
          </a:prstGeom>
        </p:spPr>
        <p:txBody>
          <a:bodyPr wrap="square">
            <a:spAutoFit/>
          </a:bodyPr>
          <a:lstStyle/>
          <a:p>
            <a:r>
              <a:rPr lang="en-US" b="1" dirty="0"/>
              <a:t>Statistical Analysis including Graphic Analysis</a:t>
            </a:r>
            <a:endParaRPr lang="en-US" dirty="0"/>
          </a:p>
        </p:txBody>
      </p:sp>
      <p:sp>
        <p:nvSpPr>
          <p:cNvPr id="3" name="TextBox 2"/>
          <p:cNvSpPr txBox="1"/>
          <p:nvPr/>
        </p:nvSpPr>
        <p:spPr>
          <a:xfrm>
            <a:off x="685800" y="1137634"/>
            <a:ext cx="7798930" cy="1231106"/>
          </a:xfrm>
          <a:prstGeom prst="rect">
            <a:avLst/>
          </a:prstGeom>
          <a:noFill/>
        </p:spPr>
        <p:txBody>
          <a:bodyPr wrap="none" rtlCol="0">
            <a:spAutoFit/>
          </a:bodyPr>
          <a:lstStyle/>
          <a:p>
            <a:pPr marL="285750" indent="-285750">
              <a:buFont typeface="Arial" panose="020B0604020202020204" pitchFamily="34" charset="0"/>
              <a:buChar char="•"/>
            </a:pPr>
            <a:r>
              <a:rPr lang="en-US" sz="1400" dirty="0"/>
              <a:t>Sometimes statistical analysis can be utilized to evidence that a factor may have </a:t>
            </a:r>
            <a:endParaRPr lang="en-US" sz="1400" dirty="0" smtClean="0"/>
          </a:p>
          <a:p>
            <a:r>
              <a:rPr lang="en-US" sz="1400" dirty="0"/>
              <a:t> </a:t>
            </a:r>
            <a:r>
              <a:rPr lang="en-US" sz="1400" dirty="0" smtClean="0"/>
              <a:t>    less </a:t>
            </a:r>
            <a:r>
              <a:rPr lang="en-US" sz="1400" dirty="0"/>
              <a:t>impact on a property’s value than might otherwise be expected.  Provide below </a:t>
            </a:r>
            <a:endParaRPr lang="en-US" sz="1400" dirty="0" smtClean="0"/>
          </a:p>
          <a:p>
            <a:r>
              <a:rPr lang="en-US" sz="1400" dirty="0"/>
              <a:t> </a:t>
            </a:r>
            <a:r>
              <a:rPr lang="en-US" sz="1400" dirty="0" smtClean="0"/>
              <a:t>    is </a:t>
            </a:r>
            <a:r>
              <a:rPr lang="en-US" sz="1400" dirty="0"/>
              <a:t>an example illustrating this condition for an office building age influence.  The </a:t>
            </a:r>
            <a:endParaRPr lang="en-US" sz="1400" dirty="0" smtClean="0"/>
          </a:p>
          <a:p>
            <a:r>
              <a:rPr lang="en-US" sz="1400" dirty="0"/>
              <a:t> </a:t>
            </a:r>
            <a:r>
              <a:rPr lang="en-US" sz="1400" dirty="0" smtClean="0"/>
              <a:t>    resulting </a:t>
            </a:r>
            <a:r>
              <a:rPr lang="en-US" sz="1400" dirty="0"/>
              <a:t>R</a:t>
            </a:r>
            <a:r>
              <a:rPr lang="en-US" sz="1400" baseline="30000" dirty="0"/>
              <a:t>2</a:t>
            </a:r>
            <a:r>
              <a:rPr lang="en-US" sz="1400" dirty="0"/>
              <a:t> factor of 0.0315 means that there is little correlation with age in this </a:t>
            </a:r>
            <a:endParaRPr lang="en-US" sz="1400" dirty="0" smtClean="0"/>
          </a:p>
          <a:p>
            <a:r>
              <a:rPr lang="en-US" sz="1400" dirty="0"/>
              <a:t> </a:t>
            </a:r>
            <a:r>
              <a:rPr lang="en-US" sz="1400" dirty="0" smtClean="0"/>
              <a:t>    instance</a:t>
            </a:r>
            <a:r>
              <a:rPr lang="en-US" dirty="0"/>
              <a:t>.</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0165" y="2391322"/>
            <a:ext cx="5410200" cy="3680841"/>
          </a:xfrm>
          <a:prstGeom prst="rect">
            <a:avLst/>
          </a:prstGeom>
        </p:spPr>
      </p:pic>
    </p:spTree>
    <p:extLst>
      <p:ext uri="{BB962C8B-B14F-4D97-AF65-F5344CB8AC3E}">
        <p14:creationId xmlns:p14="http://schemas.microsoft.com/office/powerpoint/2010/main" val="174274331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38200" y="609601"/>
            <a:ext cx="5867400" cy="369332"/>
          </a:xfrm>
          <a:prstGeom prst="rect">
            <a:avLst/>
          </a:prstGeom>
        </p:spPr>
        <p:txBody>
          <a:bodyPr wrap="square">
            <a:spAutoFit/>
          </a:bodyPr>
          <a:lstStyle/>
          <a:p>
            <a:r>
              <a:rPr lang="en-US" b="1" dirty="0"/>
              <a:t>Statistical Analysis including Graphic Analysis</a:t>
            </a:r>
            <a:endParaRPr lang="en-US" dirty="0"/>
          </a:p>
        </p:txBody>
      </p:sp>
      <p:sp>
        <p:nvSpPr>
          <p:cNvPr id="3" name="TextBox 2"/>
          <p:cNvSpPr txBox="1"/>
          <p:nvPr/>
        </p:nvSpPr>
        <p:spPr>
          <a:xfrm>
            <a:off x="685800" y="1143001"/>
            <a:ext cx="7939994" cy="1169551"/>
          </a:xfrm>
          <a:prstGeom prst="rect">
            <a:avLst/>
          </a:prstGeom>
          <a:noFill/>
        </p:spPr>
        <p:txBody>
          <a:bodyPr wrap="none" rtlCol="0">
            <a:spAutoFit/>
          </a:bodyPr>
          <a:lstStyle/>
          <a:p>
            <a:pPr marL="285750" indent="-285750">
              <a:buFont typeface="Arial" panose="020B0604020202020204" pitchFamily="34" charset="0"/>
              <a:buChar char="•"/>
            </a:pPr>
            <a:r>
              <a:rPr lang="en-US" sz="1400" dirty="0"/>
              <a:t>The trendline type utilized in the example above is referred to as a linear trendline.  </a:t>
            </a:r>
            <a:endParaRPr lang="en-US" sz="1400" dirty="0" smtClean="0"/>
          </a:p>
          <a:p>
            <a:r>
              <a:rPr lang="en-US" sz="1400" dirty="0"/>
              <a:t> </a:t>
            </a:r>
            <a:r>
              <a:rPr lang="en-US" sz="1400" dirty="0" smtClean="0"/>
              <a:t>    When </a:t>
            </a:r>
            <a:r>
              <a:rPr lang="en-US" sz="1400" dirty="0"/>
              <a:t>created on the spreadsheet the screen utilized will look as follows.  You should </a:t>
            </a:r>
            <a:endParaRPr lang="en-US" sz="1400" dirty="0" smtClean="0"/>
          </a:p>
          <a:p>
            <a:r>
              <a:rPr lang="en-US" sz="1400" dirty="0"/>
              <a:t> </a:t>
            </a:r>
            <a:r>
              <a:rPr lang="en-US" sz="1400" dirty="0" smtClean="0"/>
              <a:t>    also </a:t>
            </a:r>
            <a:r>
              <a:rPr lang="en-US" sz="1400" dirty="0"/>
              <a:t>see that a box is checked that states - Display R-squared value on chart.  By </a:t>
            </a:r>
            <a:endParaRPr lang="en-US" sz="1400" dirty="0" smtClean="0"/>
          </a:p>
          <a:p>
            <a:r>
              <a:rPr lang="en-US" sz="1400" dirty="0"/>
              <a:t> </a:t>
            </a:r>
            <a:r>
              <a:rPr lang="en-US" sz="1400" dirty="0" smtClean="0"/>
              <a:t>    testing </a:t>
            </a:r>
            <a:r>
              <a:rPr lang="en-US" sz="1400" dirty="0"/>
              <a:t>the various types of trendlines you may find that another type better reflects </a:t>
            </a:r>
            <a:endParaRPr lang="en-US" sz="1400" dirty="0" smtClean="0"/>
          </a:p>
          <a:p>
            <a:r>
              <a:rPr lang="en-US" sz="1400" dirty="0"/>
              <a:t> </a:t>
            </a:r>
            <a:r>
              <a:rPr lang="en-US" sz="1400" dirty="0" smtClean="0"/>
              <a:t>    market </a:t>
            </a:r>
            <a:r>
              <a:rPr lang="en-US" sz="1400" dirty="0"/>
              <a:t>conditions.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05200" y="2312551"/>
            <a:ext cx="4038600" cy="4394097"/>
          </a:xfrm>
          <a:prstGeom prst="rect">
            <a:avLst/>
          </a:prstGeom>
        </p:spPr>
      </p:pic>
    </p:spTree>
    <p:extLst>
      <p:ext uri="{BB962C8B-B14F-4D97-AF65-F5344CB8AC3E}">
        <p14:creationId xmlns:p14="http://schemas.microsoft.com/office/powerpoint/2010/main" val="94523308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5591" y="649070"/>
            <a:ext cx="6369051" cy="646331"/>
          </a:xfrm>
          <a:prstGeom prst="rect">
            <a:avLst/>
          </a:prstGeom>
          <a:noFill/>
        </p:spPr>
        <p:txBody>
          <a:bodyPr wrap="none" rtlCol="0">
            <a:spAutoFit/>
          </a:bodyPr>
          <a:lstStyle/>
          <a:p>
            <a:r>
              <a:rPr lang="en-US" b="1" dirty="0"/>
              <a:t>Cost-related adjustments (cost-cure, depreciated cost)</a:t>
            </a:r>
            <a:endParaRPr lang="en-US" dirty="0"/>
          </a:p>
          <a:p>
            <a:endParaRPr lang="en-US" dirty="0"/>
          </a:p>
        </p:txBody>
      </p:sp>
      <p:sp>
        <p:nvSpPr>
          <p:cNvPr id="3" name="TextBox 2"/>
          <p:cNvSpPr txBox="1"/>
          <p:nvPr/>
        </p:nvSpPr>
        <p:spPr>
          <a:xfrm>
            <a:off x="457202" y="1295400"/>
            <a:ext cx="8698215" cy="2092881"/>
          </a:xfrm>
          <a:prstGeom prst="rect">
            <a:avLst/>
          </a:prstGeom>
          <a:noFill/>
        </p:spPr>
        <p:txBody>
          <a:bodyPr wrap="none" rtlCol="0">
            <a:spAutoFit/>
          </a:bodyPr>
          <a:lstStyle/>
          <a:p>
            <a:r>
              <a:rPr lang="en-US" sz="1400" dirty="0" smtClean="0"/>
              <a:t>•  In </a:t>
            </a:r>
            <a:r>
              <a:rPr lang="en-US" sz="1400" dirty="0"/>
              <a:t>cost analysis, adjustments are based on cost indicators such as depreciated building cost, </a:t>
            </a:r>
            <a:endParaRPr lang="en-US" sz="1400" dirty="0" smtClean="0"/>
          </a:p>
          <a:p>
            <a:r>
              <a:rPr lang="en-US" sz="1400" dirty="0"/>
              <a:t> </a:t>
            </a:r>
            <a:r>
              <a:rPr lang="en-US" sz="1400" dirty="0" smtClean="0"/>
              <a:t>   cost </a:t>
            </a:r>
            <a:r>
              <a:rPr lang="en-US" sz="1400" dirty="0"/>
              <a:t>to cure, or permit fees.  Costs-related adjustments are most persuasive in markets with </a:t>
            </a:r>
            <a:endParaRPr lang="en-US" sz="1400" dirty="0" smtClean="0"/>
          </a:p>
          <a:p>
            <a:r>
              <a:rPr lang="en-US" sz="1400" dirty="0"/>
              <a:t> </a:t>
            </a:r>
            <a:r>
              <a:rPr lang="en-US" sz="1400" dirty="0" smtClean="0"/>
              <a:t>   limited </a:t>
            </a:r>
            <a:r>
              <a:rPr lang="en-US" sz="1400" dirty="0"/>
              <a:t>sales activity.  The appraiser should be able to provide market support for cost-related </a:t>
            </a:r>
            <a:endParaRPr lang="en-US" sz="1400" dirty="0" smtClean="0"/>
          </a:p>
          <a:p>
            <a:r>
              <a:rPr lang="en-US" sz="1400" dirty="0"/>
              <a:t> </a:t>
            </a:r>
            <a:r>
              <a:rPr lang="en-US" sz="1400" dirty="0" smtClean="0"/>
              <a:t>   adjustments </a:t>
            </a:r>
            <a:r>
              <a:rPr lang="en-US" sz="1400" dirty="0"/>
              <a:t>because cost and value are not necessarily synonymous.</a:t>
            </a:r>
          </a:p>
          <a:p>
            <a:endParaRPr lang="en-US" sz="1400" dirty="0"/>
          </a:p>
          <a:p>
            <a:r>
              <a:rPr lang="en-US" sz="1400" dirty="0" smtClean="0"/>
              <a:t>•  The </a:t>
            </a:r>
            <a:r>
              <a:rPr lang="en-US" sz="1400" dirty="0"/>
              <a:t>adjustment for expenditures made immediately after purchase in the evaluation of a </a:t>
            </a:r>
            <a:endParaRPr lang="en-US" sz="1400" dirty="0" smtClean="0"/>
          </a:p>
          <a:p>
            <a:r>
              <a:rPr lang="en-US" sz="1400" dirty="0"/>
              <a:t> </a:t>
            </a:r>
            <a:r>
              <a:rPr lang="en-US" sz="1400" dirty="0" smtClean="0"/>
              <a:t>   property</a:t>
            </a:r>
            <a:r>
              <a:rPr lang="en-US" sz="1400" dirty="0"/>
              <a:t>.</a:t>
            </a:r>
          </a:p>
          <a:p>
            <a:endParaRPr lang="en-US" dirty="0"/>
          </a:p>
          <a:p>
            <a:r>
              <a:rPr lang="en-US" sz="1400" b="1" dirty="0" smtClean="0"/>
              <a:t> Source</a:t>
            </a:r>
            <a:r>
              <a:rPr lang="en-US" sz="1400" b="1" dirty="0"/>
              <a:t>:   The Appraisal of Real Estate, 14</a:t>
            </a:r>
            <a:r>
              <a:rPr lang="en-US" sz="1400" b="1" baseline="30000" dirty="0"/>
              <a:t>th</a:t>
            </a:r>
            <a:r>
              <a:rPr lang="en-US" sz="1400" b="1" dirty="0"/>
              <a:t> Edition, page 401.</a:t>
            </a:r>
            <a:endParaRPr lang="en-US" sz="1400" dirty="0"/>
          </a:p>
        </p:txBody>
      </p:sp>
    </p:spTree>
    <p:extLst>
      <p:ext uri="{BB962C8B-B14F-4D97-AF65-F5344CB8AC3E}">
        <p14:creationId xmlns:p14="http://schemas.microsoft.com/office/powerpoint/2010/main" val="271934789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609600"/>
            <a:ext cx="75438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7568" y="1219200"/>
            <a:ext cx="6834392" cy="434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5354764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501860"/>
            <a:ext cx="7391400" cy="5056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5490210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1" y="381000"/>
            <a:ext cx="4269117" cy="369332"/>
          </a:xfrm>
          <a:prstGeom prst="rect">
            <a:avLst/>
          </a:prstGeom>
        </p:spPr>
        <p:txBody>
          <a:bodyPr wrap="none">
            <a:spAutoFit/>
          </a:bodyPr>
          <a:lstStyle/>
          <a:p>
            <a:r>
              <a:rPr lang="en-US" b="1" dirty="0"/>
              <a:t>Capitalization of Income Differences</a:t>
            </a:r>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4212579177"/>
              </p:ext>
            </p:extLst>
          </p:nvPr>
        </p:nvGraphicFramePr>
        <p:xfrm>
          <a:off x="304801" y="838200"/>
          <a:ext cx="8736170" cy="5105400"/>
        </p:xfrm>
        <a:graphic>
          <a:graphicData uri="http://schemas.openxmlformats.org/drawingml/2006/table">
            <a:tbl>
              <a:tblPr firstRow="1" bandRow="1">
                <a:tableStyleId>{5C22544A-7EE6-4342-B048-85BDC9FD1C3A}</a:tableStyleId>
              </a:tblPr>
              <a:tblGrid>
                <a:gridCol w="1973655"/>
                <a:gridCol w="1443683"/>
                <a:gridCol w="1291716"/>
                <a:gridCol w="1291716"/>
                <a:gridCol w="1367700"/>
                <a:gridCol w="1367700"/>
              </a:tblGrid>
              <a:tr h="381000">
                <a:tc>
                  <a:txBody>
                    <a:bodyPr/>
                    <a:lstStyle/>
                    <a:p>
                      <a:pPr algn="ctr"/>
                      <a:endParaRPr lang="en-US" sz="1200" dirty="0"/>
                    </a:p>
                  </a:txBody>
                  <a:tcPr anchor="ctr"/>
                </a:tc>
                <a:tc>
                  <a:txBody>
                    <a:bodyPr/>
                    <a:lstStyle/>
                    <a:p>
                      <a:pPr algn="ctr"/>
                      <a:r>
                        <a:rPr lang="en-US" sz="1200" b="0" i="0" u="none" strike="noStrike" baseline="0" dirty="0" smtClean="0"/>
                        <a:t>Globe Building</a:t>
                      </a:r>
                      <a:endParaRPr lang="en-US" sz="1200" dirty="0"/>
                    </a:p>
                  </a:txBody>
                  <a:tcPr anchor="ctr"/>
                </a:tc>
                <a:tc>
                  <a:txBody>
                    <a:bodyPr/>
                    <a:lstStyle/>
                    <a:p>
                      <a:pPr algn="ctr"/>
                      <a:r>
                        <a:rPr lang="en-US" sz="1200" b="0" i="0" u="none" strike="noStrike" baseline="0" dirty="0" smtClean="0"/>
                        <a:t>Building 1</a:t>
                      </a:r>
                      <a:endParaRPr lang="en-US" sz="1200" dirty="0"/>
                    </a:p>
                  </a:txBody>
                  <a:tcPr anchor="ctr"/>
                </a:tc>
                <a:tc>
                  <a:txBody>
                    <a:bodyPr/>
                    <a:lstStyle/>
                    <a:p>
                      <a:pPr algn="ctr"/>
                      <a:r>
                        <a:rPr lang="en-US" sz="1200" b="0" i="0" u="none" strike="noStrike" baseline="0" dirty="0" smtClean="0"/>
                        <a:t>Building 2</a:t>
                      </a:r>
                      <a:endParaRPr lang="en-US" sz="1200" dirty="0"/>
                    </a:p>
                  </a:txBody>
                  <a:tcPr anchor="ctr"/>
                </a:tc>
                <a:tc>
                  <a:txBody>
                    <a:bodyPr/>
                    <a:lstStyle/>
                    <a:p>
                      <a:pPr algn="ctr"/>
                      <a:r>
                        <a:rPr lang="en-US" sz="1200" b="0" i="0" u="none" strike="noStrike" baseline="0" dirty="0" smtClean="0"/>
                        <a:t>Building 3</a:t>
                      </a:r>
                      <a:endParaRPr lang="en-US" sz="1200" dirty="0"/>
                    </a:p>
                  </a:txBody>
                  <a:tcPr anchor="ctr"/>
                </a:tc>
                <a:tc>
                  <a:txBody>
                    <a:bodyPr/>
                    <a:lstStyle/>
                    <a:p>
                      <a:pPr algn="ctr"/>
                      <a:r>
                        <a:rPr lang="en-US" sz="1200" b="0" i="0" u="none" strike="noStrike" baseline="0" dirty="0" smtClean="0"/>
                        <a:t>Building 4</a:t>
                      </a:r>
                      <a:endParaRPr lang="en-US" sz="1200" dirty="0"/>
                    </a:p>
                  </a:txBody>
                  <a:tcPr anchor="ctr"/>
                </a:tc>
              </a:tr>
              <a:tr h="228600">
                <a:tc>
                  <a:txBody>
                    <a:bodyPr/>
                    <a:lstStyle/>
                    <a:p>
                      <a:pPr algn="ctr"/>
                      <a:r>
                        <a:rPr lang="en-US" sz="1000" b="0" i="0" u="none" strike="noStrike" baseline="0" dirty="0" smtClean="0"/>
                        <a:t>Net Rentable Area</a:t>
                      </a:r>
                      <a:endParaRPr lang="en-US" sz="1000" dirty="0"/>
                    </a:p>
                  </a:txBody>
                  <a:tcPr anchor="ctr"/>
                </a:tc>
                <a:tc>
                  <a:txBody>
                    <a:bodyPr/>
                    <a:lstStyle/>
                    <a:p>
                      <a:pPr algn="ctr"/>
                      <a:r>
                        <a:rPr lang="en-US" sz="1000" b="0" i="0" u="none" strike="noStrike" baseline="0" dirty="0" smtClean="0"/>
                        <a:t>58,000 sf</a:t>
                      </a:r>
                      <a:endParaRPr lang="en-US" sz="1000" dirty="0"/>
                    </a:p>
                  </a:txBody>
                  <a:tcPr anchor="ctr"/>
                </a:tc>
                <a:tc>
                  <a:txBody>
                    <a:bodyPr/>
                    <a:lstStyle/>
                    <a:p>
                      <a:pPr algn="ctr"/>
                      <a:r>
                        <a:rPr lang="en-US" sz="1000" b="0" i="0" u="none" strike="noStrike" baseline="0" dirty="0" smtClean="0"/>
                        <a:t>58,000 sf</a:t>
                      </a:r>
                      <a:endParaRPr lang="en-US" sz="1000" dirty="0"/>
                    </a:p>
                  </a:txBody>
                  <a:tcPr anchor="ctr"/>
                </a:tc>
                <a:tc>
                  <a:txBody>
                    <a:bodyPr/>
                    <a:lstStyle/>
                    <a:p>
                      <a:pPr algn="ctr"/>
                      <a:r>
                        <a:rPr lang="en-US" sz="1000" b="0" i="0" u="none" strike="noStrike" baseline="0" dirty="0" smtClean="0"/>
                        <a:t>58,000 sf</a:t>
                      </a:r>
                      <a:endParaRPr lang="en-US" sz="1000" dirty="0"/>
                    </a:p>
                  </a:txBody>
                  <a:tcPr anchor="ctr"/>
                </a:tc>
                <a:tc>
                  <a:txBody>
                    <a:bodyPr/>
                    <a:lstStyle/>
                    <a:p>
                      <a:pPr algn="ctr"/>
                      <a:r>
                        <a:rPr lang="en-US" sz="1000" b="0" i="0" u="none" strike="noStrike" baseline="0" dirty="0" smtClean="0"/>
                        <a:t>58,000 sf</a:t>
                      </a:r>
                      <a:endParaRPr lang="en-US" sz="1000" dirty="0"/>
                    </a:p>
                  </a:txBody>
                  <a:tcPr anchor="ctr"/>
                </a:tc>
                <a:tc>
                  <a:txBody>
                    <a:bodyPr/>
                    <a:lstStyle/>
                    <a:p>
                      <a:pPr algn="ctr"/>
                      <a:r>
                        <a:rPr lang="en-US" sz="1000" b="0" i="0" u="none" strike="noStrike" baseline="0" dirty="0" smtClean="0"/>
                        <a:t>58,000 sf</a:t>
                      </a:r>
                      <a:endParaRPr lang="en-US" sz="1000" dirty="0"/>
                    </a:p>
                  </a:txBody>
                  <a:tcPr anchor="ctr"/>
                </a:tc>
              </a:tr>
              <a:tr h="365760">
                <a:tc>
                  <a:txBody>
                    <a:bodyPr/>
                    <a:lstStyle/>
                    <a:p>
                      <a:pPr algn="ctr"/>
                      <a:r>
                        <a:rPr lang="en-US" sz="1000" b="0" i="0" u="none" strike="noStrike" baseline="0" dirty="0" smtClean="0"/>
                        <a:t>Age / Condition</a:t>
                      </a:r>
                      <a:endParaRPr lang="en-US" sz="1000" dirty="0"/>
                    </a:p>
                  </a:txBody>
                  <a:tcPr anchor="ctr"/>
                </a:tc>
                <a:tc>
                  <a:txBody>
                    <a:bodyPr/>
                    <a:lstStyle/>
                    <a:p>
                      <a:pPr algn="ctr"/>
                      <a:r>
                        <a:rPr lang="en-US" sz="1000" b="0" i="0" u="none" strike="noStrike" baseline="0" dirty="0" smtClean="0"/>
                        <a:t>Built 1888 / Good</a:t>
                      </a:r>
                      <a:endParaRPr lang="en-US" sz="1000" dirty="0"/>
                    </a:p>
                  </a:txBody>
                  <a:tcPr anchor="ctr"/>
                </a:tc>
                <a:tc>
                  <a:txBody>
                    <a:bodyPr/>
                    <a:lstStyle/>
                    <a:p>
                      <a:pPr algn="ctr"/>
                      <a:r>
                        <a:rPr lang="en-US" sz="1000" b="0" i="0" u="none" strike="noStrike" baseline="0" dirty="0" smtClean="0"/>
                        <a:t>Built 1888 / Good</a:t>
                      </a:r>
                      <a:endParaRPr lang="en-US" sz="1000" dirty="0"/>
                    </a:p>
                  </a:txBody>
                  <a:tcPr anchor="ctr"/>
                </a:tc>
                <a:tc>
                  <a:txBody>
                    <a:bodyPr/>
                    <a:lstStyle/>
                    <a:p>
                      <a:pPr algn="ctr"/>
                      <a:r>
                        <a:rPr lang="en-US" sz="1000" b="0" i="0" u="none" strike="noStrike" baseline="0" dirty="0" smtClean="0"/>
                        <a:t>Built 1888 / Good</a:t>
                      </a:r>
                      <a:endParaRPr lang="en-US" sz="1000" dirty="0"/>
                    </a:p>
                  </a:txBody>
                  <a:tcPr anchor="ctr"/>
                </a:tc>
                <a:tc>
                  <a:txBody>
                    <a:bodyPr/>
                    <a:lstStyle/>
                    <a:p>
                      <a:pPr algn="ctr"/>
                      <a:r>
                        <a:rPr lang="en-US" sz="1000" b="0" i="0" u="none" strike="noStrike" baseline="0" dirty="0" smtClean="0"/>
                        <a:t>Built 1888 / Good</a:t>
                      </a:r>
                      <a:endParaRPr lang="en-US" sz="1000" dirty="0"/>
                    </a:p>
                  </a:txBody>
                  <a:tcPr anchor="ctr"/>
                </a:tc>
                <a:tc>
                  <a:txBody>
                    <a:bodyPr/>
                    <a:lstStyle/>
                    <a:p>
                      <a:pPr algn="ctr"/>
                      <a:r>
                        <a:rPr lang="en-US" sz="1000" b="0" i="0" u="none" strike="noStrike" baseline="0" dirty="0" smtClean="0"/>
                        <a:t>Built 1888 / Good</a:t>
                      </a:r>
                      <a:endParaRPr lang="en-US" sz="1000" dirty="0"/>
                    </a:p>
                  </a:txBody>
                  <a:tcPr anchor="ctr"/>
                </a:tc>
              </a:tr>
              <a:tr h="274320">
                <a:tc>
                  <a:txBody>
                    <a:bodyPr/>
                    <a:lstStyle/>
                    <a:p>
                      <a:pPr algn="ctr"/>
                      <a:r>
                        <a:rPr lang="en-US" sz="1000" b="0" i="0" u="none" strike="noStrike" baseline="0" dirty="0" smtClean="0"/>
                        <a:t>FAR Ratio</a:t>
                      </a:r>
                      <a:endParaRPr lang="en-US" sz="1000" dirty="0"/>
                    </a:p>
                  </a:txBody>
                  <a:tcPr anchor="ctr"/>
                </a:tc>
                <a:tc>
                  <a:txBody>
                    <a:bodyPr/>
                    <a:lstStyle/>
                    <a:p>
                      <a:pPr algn="ctr"/>
                      <a:r>
                        <a:rPr lang="en-US" sz="1000" b="0" i="0" u="none" strike="noStrike" baseline="0" dirty="0" smtClean="0"/>
                        <a:t>6.99 to 1.0</a:t>
                      </a:r>
                      <a:endParaRPr lang="en-US" sz="1000" dirty="0"/>
                    </a:p>
                  </a:txBody>
                  <a:tcPr anchor="ctr"/>
                </a:tc>
                <a:tc>
                  <a:txBody>
                    <a:bodyPr/>
                    <a:lstStyle/>
                    <a:p>
                      <a:pPr algn="ctr"/>
                      <a:r>
                        <a:rPr lang="en-US" sz="1000" b="0" i="0" u="none" strike="noStrike" baseline="0" dirty="0" smtClean="0"/>
                        <a:t>6.99 to 1.0</a:t>
                      </a:r>
                      <a:endParaRPr lang="en-US" sz="1000" dirty="0"/>
                    </a:p>
                  </a:txBody>
                  <a:tcPr anchor="ctr"/>
                </a:tc>
                <a:tc>
                  <a:txBody>
                    <a:bodyPr/>
                    <a:lstStyle/>
                    <a:p>
                      <a:pPr algn="ctr"/>
                      <a:r>
                        <a:rPr lang="en-US" sz="1000" b="0" i="0" u="none" strike="noStrike" baseline="0" dirty="0" smtClean="0"/>
                        <a:t>6.99 to 1.0</a:t>
                      </a:r>
                      <a:endParaRPr lang="en-US" sz="1000" dirty="0"/>
                    </a:p>
                  </a:txBody>
                  <a:tcPr anchor="ctr"/>
                </a:tc>
                <a:tc>
                  <a:txBody>
                    <a:bodyPr/>
                    <a:lstStyle/>
                    <a:p>
                      <a:pPr algn="ctr"/>
                      <a:r>
                        <a:rPr lang="en-US" sz="1000" b="0" i="0" u="none" strike="noStrike" baseline="0" dirty="0" smtClean="0"/>
                        <a:t>6.99 to 1.0</a:t>
                      </a:r>
                      <a:endParaRPr lang="en-US" sz="1000" dirty="0"/>
                    </a:p>
                  </a:txBody>
                  <a:tcPr anchor="ctr"/>
                </a:tc>
                <a:tc>
                  <a:txBody>
                    <a:bodyPr/>
                    <a:lstStyle/>
                    <a:p>
                      <a:pPr algn="ctr"/>
                      <a:r>
                        <a:rPr lang="en-US" sz="1000" b="0" i="0" u="none" strike="noStrike" baseline="0" dirty="0" smtClean="0"/>
                        <a:t>6.99 to 1.0</a:t>
                      </a:r>
                      <a:endParaRPr lang="en-US" sz="1000" dirty="0"/>
                    </a:p>
                  </a:txBody>
                  <a:tcPr anchor="ctr"/>
                </a:tc>
              </a:tr>
              <a:tr h="228600">
                <a:tc>
                  <a:txBody>
                    <a:bodyPr/>
                    <a:lstStyle/>
                    <a:p>
                      <a:pPr algn="ctr"/>
                      <a:r>
                        <a:rPr lang="en-US" sz="1000" b="0" i="0" u="none" strike="noStrike" baseline="0" dirty="0" smtClean="0"/>
                        <a:t>Parking</a:t>
                      </a:r>
                      <a:endParaRPr lang="en-US" sz="1000" dirty="0"/>
                    </a:p>
                  </a:txBody>
                  <a:tcPr anchor="ctr"/>
                </a:tc>
                <a:tc>
                  <a:txBody>
                    <a:bodyPr/>
                    <a:lstStyle/>
                    <a:p>
                      <a:pPr algn="ctr"/>
                      <a:r>
                        <a:rPr lang="en-US" sz="1000" b="0" i="0" u="none" strike="noStrike" baseline="0" dirty="0" smtClean="0"/>
                        <a:t>None</a:t>
                      </a:r>
                      <a:endParaRPr lang="en-US" sz="1000" dirty="0"/>
                    </a:p>
                  </a:txBody>
                  <a:tcPr anchor="ctr"/>
                </a:tc>
                <a:tc>
                  <a:txBody>
                    <a:bodyPr/>
                    <a:lstStyle/>
                    <a:p>
                      <a:pPr algn="ctr"/>
                      <a:r>
                        <a:rPr lang="en-US" sz="1000" b="0" i="0" u="none" strike="noStrike" baseline="0" dirty="0" smtClean="0"/>
                        <a:t>193 spaces</a:t>
                      </a:r>
                      <a:endParaRPr lang="en-US" sz="1000" dirty="0"/>
                    </a:p>
                  </a:txBody>
                  <a:tcPr anchor="ctr"/>
                </a:tc>
                <a:tc>
                  <a:txBody>
                    <a:bodyPr/>
                    <a:lstStyle/>
                    <a:p>
                      <a:pPr algn="ctr"/>
                      <a:r>
                        <a:rPr lang="en-US" sz="1000" b="0" i="0" u="none" strike="noStrike" baseline="0" dirty="0" smtClean="0"/>
                        <a:t>290 spaces</a:t>
                      </a:r>
                      <a:endParaRPr lang="en-US" sz="1000" dirty="0"/>
                    </a:p>
                  </a:txBody>
                  <a:tcPr anchor="ctr"/>
                </a:tc>
                <a:tc>
                  <a:txBody>
                    <a:bodyPr/>
                    <a:lstStyle/>
                    <a:p>
                      <a:pPr algn="ctr"/>
                      <a:r>
                        <a:rPr lang="en-US" sz="1000" b="0" i="0" u="none" strike="noStrike" baseline="0" dirty="0" smtClean="0"/>
                        <a:t>232 spaces</a:t>
                      </a:r>
                      <a:endParaRPr lang="en-US" sz="1000" dirty="0"/>
                    </a:p>
                  </a:txBody>
                  <a:tcPr anchor="ctr"/>
                </a:tc>
                <a:tc>
                  <a:txBody>
                    <a:bodyPr/>
                    <a:lstStyle/>
                    <a:p>
                      <a:pPr algn="ctr"/>
                      <a:r>
                        <a:rPr lang="en-US" sz="1000" b="0" i="0" u="none" strike="noStrike" baseline="0" dirty="0" smtClean="0"/>
                        <a:t>157 spaces</a:t>
                      </a:r>
                      <a:endParaRPr lang="en-US" sz="1000" dirty="0"/>
                    </a:p>
                  </a:txBody>
                  <a:tcPr anchor="ctr"/>
                </a:tc>
              </a:tr>
              <a:tr h="289560">
                <a:tc>
                  <a:txBody>
                    <a:bodyPr/>
                    <a:lstStyle/>
                    <a:p>
                      <a:pPr algn="ctr"/>
                      <a:r>
                        <a:rPr lang="en-US" sz="1000" b="0" i="0" u="none" strike="noStrike" baseline="0" dirty="0" smtClean="0"/>
                        <a:t>Sale Date</a:t>
                      </a:r>
                      <a:endParaRPr lang="en-US" sz="1000" dirty="0"/>
                    </a:p>
                  </a:txBody>
                  <a:tcPr anchor="ctr"/>
                </a:tc>
                <a:tc>
                  <a:txBody>
                    <a:bodyPr/>
                    <a:lstStyle/>
                    <a:p>
                      <a:pPr algn="ctr"/>
                      <a:r>
                        <a:rPr lang="en-US" sz="1000" b="0" i="0" u="none" strike="noStrike" baseline="0" dirty="0" smtClean="0"/>
                        <a:t>July 10, 2014</a:t>
                      </a:r>
                      <a:endParaRPr lang="en-US" sz="1000" dirty="0"/>
                    </a:p>
                  </a:txBody>
                  <a:tcPr anchor="ctr"/>
                </a:tc>
                <a:tc>
                  <a:txBody>
                    <a:bodyPr/>
                    <a:lstStyle/>
                    <a:p>
                      <a:pPr algn="ctr"/>
                      <a:r>
                        <a:rPr lang="en-US" sz="1000" b="0" i="0" u="none" strike="noStrike" baseline="0" dirty="0" smtClean="0"/>
                        <a:t>July 10, 2014</a:t>
                      </a:r>
                      <a:endParaRPr lang="en-US" sz="1000" dirty="0"/>
                    </a:p>
                  </a:txBody>
                  <a:tcPr anchor="ctr"/>
                </a:tc>
                <a:tc>
                  <a:txBody>
                    <a:bodyPr/>
                    <a:lstStyle/>
                    <a:p>
                      <a:pPr algn="ctr"/>
                      <a:r>
                        <a:rPr lang="en-US" sz="1000" b="0" i="0" u="none" strike="noStrike" baseline="0" dirty="0" smtClean="0"/>
                        <a:t>June 30, 2014</a:t>
                      </a:r>
                      <a:endParaRPr lang="en-US" sz="1000" dirty="0"/>
                    </a:p>
                  </a:txBody>
                  <a:tcPr anchor="ctr"/>
                </a:tc>
                <a:tc>
                  <a:txBody>
                    <a:bodyPr/>
                    <a:lstStyle/>
                    <a:p>
                      <a:pPr algn="ctr"/>
                      <a:r>
                        <a:rPr lang="en-US" sz="1000" b="0" i="0" u="none" strike="noStrike" baseline="0" dirty="0" smtClean="0"/>
                        <a:t>August 1, 2014</a:t>
                      </a:r>
                      <a:endParaRPr lang="en-US" sz="1000" dirty="0"/>
                    </a:p>
                  </a:txBody>
                  <a:tcPr anchor="ctr"/>
                </a:tc>
                <a:tc>
                  <a:txBody>
                    <a:bodyPr/>
                    <a:lstStyle/>
                    <a:p>
                      <a:pPr algn="ctr"/>
                      <a:r>
                        <a:rPr lang="en-US" sz="1000" b="0" i="0" u="none" strike="noStrike" baseline="0" dirty="0" smtClean="0"/>
                        <a:t>August 27, 2014</a:t>
                      </a:r>
                      <a:endParaRPr lang="en-US" sz="1000" dirty="0"/>
                    </a:p>
                  </a:txBody>
                  <a:tcPr anchor="ctr"/>
                </a:tc>
              </a:tr>
              <a:tr h="304800">
                <a:tc>
                  <a:txBody>
                    <a:bodyPr/>
                    <a:lstStyle/>
                    <a:p>
                      <a:pPr algn="ctr"/>
                      <a:r>
                        <a:rPr lang="en-US" sz="1000" b="0" i="0" u="none" strike="noStrike" baseline="0" dirty="0" smtClean="0"/>
                        <a:t>Price</a:t>
                      </a:r>
                      <a:endParaRPr lang="en-US" sz="1000" dirty="0"/>
                    </a:p>
                  </a:txBody>
                  <a:tcPr anchor="ctr"/>
                </a:tc>
                <a:tc>
                  <a:txBody>
                    <a:bodyPr/>
                    <a:lstStyle/>
                    <a:p>
                      <a:pPr algn="ctr"/>
                      <a:r>
                        <a:rPr lang="en-US" sz="1000" b="0" i="0" u="none" strike="noStrike" baseline="0" dirty="0" smtClean="0"/>
                        <a:t>$3,300,000</a:t>
                      </a:r>
                      <a:endParaRPr lang="en-US" sz="1000" dirty="0"/>
                    </a:p>
                  </a:txBody>
                  <a:tcPr anchor="ctr"/>
                </a:tc>
                <a:tc>
                  <a:txBody>
                    <a:bodyPr/>
                    <a:lstStyle/>
                    <a:p>
                      <a:pPr algn="ctr"/>
                      <a:r>
                        <a:rPr lang="en-US" sz="1000" b="0" i="0" u="none" strike="noStrike" baseline="0" dirty="0" smtClean="0"/>
                        <a:t>$5,730,000</a:t>
                      </a:r>
                      <a:endParaRPr lang="en-US" sz="1000" dirty="0"/>
                    </a:p>
                  </a:txBody>
                  <a:tcPr anchor="ctr"/>
                </a:tc>
                <a:tc>
                  <a:txBody>
                    <a:bodyPr/>
                    <a:lstStyle/>
                    <a:p>
                      <a:pPr algn="ctr"/>
                      <a:r>
                        <a:rPr lang="en-US" sz="1000" b="0" i="0" u="none" strike="noStrike" baseline="0" dirty="0" smtClean="0"/>
                        <a:t>$6,550,000</a:t>
                      </a:r>
                      <a:endParaRPr lang="en-US" sz="1000" dirty="0"/>
                    </a:p>
                  </a:txBody>
                  <a:tcPr anchor="ctr"/>
                </a:tc>
                <a:tc>
                  <a:txBody>
                    <a:bodyPr/>
                    <a:lstStyle/>
                    <a:p>
                      <a:pPr algn="ctr"/>
                      <a:r>
                        <a:rPr lang="en-US" sz="1000" b="0" i="0" u="none" strike="noStrike" baseline="0" dirty="0" smtClean="0"/>
                        <a:t>$6,015,000</a:t>
                      </a:r>
                      <a:endParaRPr lang="en-US" sz="1000" dirty="0"/>
                    </a:p>
                  </a:txBody>
                  <a:tcPr anchor="ctr"/>
                </a:tc>
                <a:tc>
                  <a:txBody>
                    <a:bodyPr/>
                    <a:lstStyle/>
                    <a:p>
                      <a:pPr algn="ctr"/>
                      <a:r>
                        <a:rPr lang="en-US" sz="1000" b="0" i="0" u="none" strike="noStrike" baseline="0" dirty="0" smtClean="0"/>
                        <a:t>$5,380,000</a:t>
                      </a:r>
                      <a:endParaRPr lang="en-US" sz="1000" dirty="0"/>
                    </a:p>
                  </a:txBody>
                  <a:tcPr anchor="ctr"/>
                </a:tc>
              </a:tr>
              <a:tr h="304800">
                <a:tc>
                  <a:txBody>
                    <a:bodyPr/>
                    <a:lstStyle/>
                    <a:p>
                      <a:pPr algn="ctr"/>
                      <a:r>
                        <a:rPr lang="en-US" sz="1000" b="0" i="0" u="none" strike="noStrike" baseline="0" dirty="0" smtClean="0"/>
                        <a:t>Price Per NRA</a:t>
                      </a:r>
                      <a:endParaRPr lang="en-US" sz="1000" dirty="0"/>
                    </a:p>
                  </a:txBody>
                  <a:tcPr anchor="ctr"/>
                </a:tc>
                <a:tc>
                  <a:txBody>
                    <a:bodyPr/>
                    <a:lstStyle/>
                    <a:p>
                      <a:pPr algn="ctr"/>
                      <a:r>
                        <a:rPr lang="en-US" sz="1000" b="0" i="0" u="none" strike="noStrike" baseline="0" dirty="0" smtClean="0"/>
                        <a:t>$56.90</a:t>
                      </a:r>
                      <a:endParaRPr lang="en-US" sz="1000" dirty="0"/>
                    </a:p>
                  </a:txBody>
                  <a:tcPr anchor="ctr"/>
                </a:tc>
                <a:tc>
                  <a:txBody>
                    <a:bodyPr/>
                    <a:lstStyle/>
                    <a:p>
                      <a:pPr algn="ctr"/>
                      <a:r>
                        <a:rPr lang="en-US" sz="1000" b="0" i="0" u="none" strike="noStrike" baseline="0" dirty="0" smtClean="0"/>
                        <a:t>$98.79</a:t>
                      </a:r>
                      <a:endParaRPr lang="en-US" sz="1000" dirty="0"/>
                    </a:p>
                  </a:txBody>
                  <a:tcPr anchor="ctr"/>
                </a:tc>
                <a:tc>
                  <a:txBody>
                    <a:bodyPr/>
                    <a:lstStyle/>
                    <a:p>
                      <a:pPr algn="ctr"/>
                      <a:r>
                        <a:rPr lang="en-US" sz="1000" b="0" i="0" u="none" strike="noStrike" baseline="0" dirty="0" smtClean="0"/>
                        <a:t>$112.93</a:t>
                      </a:r>
                      <a:endParaRPr lang="en-US" sz="1000" dirty="0"/>
                    </a:p>
                  </a:txBody>
                  <a:tcPr anchor="ctr"/>
                </a:tc>
                <a:tc>
                  <a:txBody>
                    <a:bodyPr/>
                    <a:lstStyle/>
                    <a:p>
                      <a:pPr algn="ctr"/>
                      <a:r>
                        <a:rPr lang="en-US" sz="1000" b="0" i="0" u="none" strike="noStrike" baseline="0" dirty="0" smtClean="0"/>
                        <a:t>$103.71</a:t>
                      </a:r>
                      <a:endParaRPr lang="en-US" sz="1000" dirty="0"/>
                    </a:p>
                  </a:txBody>
                  <a:tcPr anchor="ctr"/>
                </a:tc>
                <a:tc>
                  <a:txBody>
                    <a:bodyPr/>
                    <a:lstStyle/>
                    <a:p>
                      <a:pPr algn="ctr"/>
                      <a:r>
                        <a:rPr lang="en-US" sz="1000" b="0" i="0" u="none" strike="noStrike" baseline="0" dirty="0" smtClean="0"/>
                        <a:t>$92.76</a:t>
                      </a:r>
                      <a:endParaRPr lang="en-US" sz="1000" dirty="0"/>
                    </a:p>
                  </a:txBody>
                  <a:tcPr anchor="ctr"/>
                </a:tc>
              </a:tr>
              <a:tr h="381000">
                <a:tc>
                  <a:txBody>
                    <a:bodyPr/>
                    <a:lstStyle/>
                    <a:p>
                      <a:pPr algn="ctr"/>
                      <a:r>
                        <a:rPr lang="en-US" sz="1000" b="0" i="0" u="none" strike="noStrike" baseline="0" dirty="0" smtClean="0"/>
                        <a:t>Parking Ratio</a:t>
                      </a:r>
                      <a:endParaRPr lang="en-US" sz="1000" dirty="0"/>
                    </a:p>
                  </a:txBody>
                  <a:tcPr anchor="ctr"/>
                </a:tc>
                <a:tc>
                  <a:txBody>
                    <a:bodyPr/>
                    <a:lstStyle/>
                    <a:p>
                      <a:pPr algn="ctr"/>
                      <a:endParaRPr lang="en-US" sz="1000"/>
                    </a:p>
                  </a:txBody>
                  <a:tcPr anchor="ctr"/>
                </a:tc>
                <a:tc>
                  <a:txBody>
                    <a:bodyPr/>
                    <a:lstStyle/>
                    <a:p>
                      <a:pPr algn="ctr"/>
                      <a:r>
                        <a:rPr lang="en-US" sz="1000" b="0" i="0" u="none" strike="noStrike" baseline="0" dirty="0" smtClean="0"/>
                        <a:t>1 space per </a:t>
                      </a:r>
                    </a:p>
                    <a:p>
                      <a:pPr algn="ctr"/>
                      <a:r>
                        <a:rPr lang="en-US" sz="1000" b="0" i="0" u="none" strike="noStrike" baseline="0" dirty="0" smtClean="0"/>
                        <a:t>300 sf</a:t>
                      </a:r>
                      <a:endParaRPr lang="en-US" sz="1000" dirty="0"/>
                    </a:p>
                  </a:txBody>
                  <a:tcPr anchor="ctr"/>
                </a:tc>
                <a:tc>
                  <a:txBody>
                    <a:bodyPr/>
                    <a:lstStyle/>
                    <a:p>
                      <a:pPr algn="ctr"/>
                      <a:r>
                        <a:rPr lang="en-US" sz="1000" b="0" i="0" u="none" strike="noStrike" baseline="0" dirty="0" smtClean="0"/>
                        <a:t>1 space per </a:t>
                      </a:r>
                    </a:p>
                    <a:p>
                      <a:pPr algn="ctr"/>
                      <a:r>
                        <a:rPr lang="en-US" sz="1000" b="0" i="0" u="none" strike="noStrike" baseline="0" dirty="0" smtClean="0"/>
                        <a:t>200 sf</a:t>
                      </a:r>
                      <a:endParaRPr lang="en-US" sz="1000" dirty="0"/>
                    </a:p>
                  </a:txBody>
                  <a:tcPr anchor="ctr"/>
                </a:tc>
                <a:tc>
                  <a:txBody>
                    <a:bodyPr/>
                    <a:lstStyle/>
                    <a:p>
                      <a:pPr algn="ctr"/>
                      <a:r>
                        <a:rPr lang="en-US" sz="1000" b="0" i="0" u="none" strike="noStrike" baseline="0" dirty="0" smtClean="0"/>
                        <a:t>1 space per </a:t>
                      </a:r>
                    </a:p>
                    <a:p>
                      <a:pPr algn="ctr"/>
                      <a:r>
                        <a:rPr lang="en-US" sz="1000" b="0" i="0" u="none" strike="noStrike" baseline="0" dirty="0" smtClean="0"/>
                        <a:t>250 sf</a:t>
                      </a:r>
                      <a:endParaRPr lang="en-US" sz="1000" dirty="0"/>
                    </a:p>
                  </a:txBody>
                  <a:tcPr anchor="ctr"/>
                </a:tc>
                <a:tc>
                  <a:txBody>
                    <a:bodyPr/>
                    <a:lstStyle/>
                    <a:p>
                      <a:pPr algn="ctr"/>
                      <a:r>
                        <a:rPr lang="en-US" sz="1000" b="0" i="0" u="none" strike="noStrike" baseline="0" dirty="0" smtClean="0"/>
                        <a:t>1 space per </a:t>
                      </a:r>
                    </a:p>
                    <a:p>
                      <a:pPr algn="ctr"/>
                      <a:r>
                        <a:rPr lang="en-US" sz="1000" b="0" i="0" u="none" strike="noStrike" baseline="0" dirty="0" smtClean="0"/>
                        <a:t>370 sf</a:t>
                      </a:r>
                      <a:endParaRPr lang="en-US" sz="1000" dirty="0"/>
                    </a:p>
                  </a:txBody>
                  <a:tcPr anchor="ctr"/>
                </a:tc>
              </a:tr>
              <a:tr h="441960">
                <a:tc>
                  <a:txBody>
                    <a:bodyPr/>
                    <a:lstStyle/>
                    <a:p>
                      <a:pPr algn="ctr"/>
                      <a:r>
                        <a:rPr lang="en-US" sz="1000" b="0" i="0" u="none" strike="noStrike" baseline="0" dirty="0" smtClean="0"/>
                        <a:t>Contributory Value of One Parking Space </a:t>
                      </a:r>
                      <a:endParaRPr lang="en-US" sz="1000" dirty="0"/>
                    </a:p>
                  </a:txBody>
                  <a:tcPr anchor="ctr"/>
                </a:tc>
                <a:tc>
                  <a:txBody>
                    <a:bodyPr/>
                    <a:lstStyle/>
                    <a:p>
                      <a:pPr algn="ctr"/>
                      <a:endParaRPr lang="en-US" sz="1000" dirty="0"/>
                    </a:p>
                  </a:txBody>
                  <a:tcPr anchor="ctr"/>
                </a:tc>
                <a:tc>
                  <a:txBody>
                    <a:bodyPr/>
                    <a:lstStyle/>
                    <a:p>
                      <a:pPr algn="ctr"/>
                      <a:endParaRPr lang="en-US" sz="1000" b="0" i="0" u="none" strike="noStrike" baseline="0" dirty="0" smtClean="0"/>
                    </a:p>
                    <a:p>
                      <a:pPr algn="ctr"/>
                      <a:r>
                        <a:rPr lang="en-US" sz="1000" b="0" i="0" u="none" strike="noStrike" baseline="0" dirty="0" smtClean="0"/>
                        <a:t>$12,591</a:t>
                      </a:r>
                      <a:endParaRPr lang="en-US" sz="1000" dirty="0"/>
                    </a:p>
                  </a:txBody>
                  <a:tcPr anchor="ctr"/>
                </a:tc>
                <a:tc>
                  <a:txBody>
                    <a:bodyPr/>
                    <a:lstStyle/>
                    <a:p>
                      <a:pPr algn="ctr"/>
                      <a:endParaRPr lang="en-US" sz="1000" b="0" i="0" u="none" strike="noStrike" baseline="0" dirty="0" smtClean="0"/>
                    </a:p>
                    <a:p>
                      <a:pPr algn="ctr"/>
                      <a:r>
                        <a:rPr lang="en-US" sz="1000" b="0" i="0" u="none" strike="noStrike" baseline="0" dirty="0" smtClean="0"/>
                        <a:t>$11,207</a:t>
                      </a:r>
                      <a:endParaRPr lang="en-US" sz="1000" dirty="0"/>
                    </a:p>
                  </a:txBody>
                  <a:tcPr anchor="ctr"/>
                </a:tc>
                <a:tc>
                  <a:txBody>
                    <a:bodyPr/>
                    <a:lstStyle/>
                    <a:p>
                      <a:pPr algn="ctr"/>
                      <a:endParaRPr lang="en-US" sz="1000" b="0" i="0" u="none" strike="noStrike" baseline="0" dirty="0" smtClean="0"/>
                    </a:p>
                    <a:p>
                      <a:pPr algn="ctr"/>
                      <a:r>
                        <a:rPr lang="en-US" sz="1000" b="0" i="0" u="none" strike="noStrike" baseline="0" dirty="0" smtClean="0"/>
                        <a:t>$11,703</a:t>
                      </a:r>
                      <a:endParaRPr lang="en-US" sz="1000" dirty="0"/>
                    </a:p>
                  </a:txBody>
                  <a:tcPr anchor="ctr"/>
                </a:tc>
                <a:tc>
                  <a:txBody>
                    <a:bodyPr/>
                    <a:lstStyle/>
                    <a:p>
                      <a:pPr algn="ctr"/>
                      <a:endParaRPr lang="en-US" sz="1000" b="0" i="0" u="none" strike="noStrike" baseline="0" dirty="0" smtClean="0"/>
                    </a:p>
                    <a:p>
                      <a:pPr algn="ctr"/>
                      <a:r>
                        <a:rPr lang="en-US" sz="1000" b="0" i="0" u="none" strike="noStrike" baseline="0" dirty="0" smtClean="0"/>
                        <a:t>$13,248</a:t>
                      </a:r>
                      <a:endParaRPr lang="en-US" sz="1000" dirty="0"/>
                    </a:p>
                  </a:txBody>
                  <a:tcPr anchor="ctr"/>
                </a:tc>
              </a:tr>
              <a:tr h="457200">
                <a:tc>
                  <a:txBody>
                    <a:bodyPr/>
                    <a:lstStyle/>
                    <a:p>
                      <a:pPr algn="ctr"/>
                      <a:r>
                        <a:rPr lang="en-US" sz="1000" b="0" i="0" u="none" strike="noStrike" baseline="0" dirty="0" smtClean="0"/>
                        <a:t>Net Operating Income</a:t>
                      </a:r>
                    </a:p>
                    <a:p>
                      <a:pPr algn="ctr"/>
                      <a:r>
                        <a:rPr lang="en-US" sz="1000" b="0" i="0" u="none" strike="noStrike" baseline="0" dirty="0" smtClean="0"/>
                        <a:t>Per Net Rentable Sq. Ft.</a:t>
                      </a:r>
                      <a:endParaRPr lang="en-US" sz="1000" dirty="0"/>
                    </a:p>
                  </a:txBody>
                  <a:tcPr anchor="ctr"/>
                </a:tc>
                <a:tc>
                  <a:txBody>
                    <a:bodyPr/>
                    <a:lstStyle/>
                    <a:p>
                      <a:pPr algn="ctr"/>
                      <a:r>
                        <a:rPr lang="en-US" sz="1000" b="0" i="0" u="none" strike="noStrike" baseline="0" dirty="0" smtClean="0"/>
                        <a:t>$5.69 psf</a:t>
                      </a:r>
                      <a:endParaRPr lang="en-US" sz="1000" dirty="0"/>
                    </a:p>
                  </a:txBody>
                  <a:tcPr anchor="ctr"/>
                </a:tc>
                <a:tc>
                  <a:txBody>
                    <a:bodyPr/>
                    <a:lstStyle/>
                    <a:p>
                      <a:pPr algn="ctr"/>
                      <a:r>
                        <a:rPr lang="en-US" sz="1000" b="0" i="0" u="none" strike="noStrike" baseline="0" dirty="0" smtClean="0"/>
                        <a:t>$9.86 psf</a:t>
                      </a:r>
                      <a:endParaRPr lang="en-US" sz="1000" dirty="0"/>
                    </a:p>
                  </a:txBody>
                  <a:tcPr anchor="ctr"/>
                </a:tc>
                <a:tc>
                  <a:txBody>
                    <a:bodyPr/>
                    <a:lstStyle/>
                    <a:p>
                      <a:pPr algn="ctr"/>
                      <a:r>
                        <a:rPr lang="en-US" sz="1000" b="0" i="0" u="none" strike="noStrike" baseline="0" dirty="0" smtClean="0"/>
                        <a:t>$11.25 psf</a:t>
                      </a:r>
                      <a:endParaRPr lang="en-US" sz="1000" dirty="0"/>
                    </a:p>
                  </a:txBody>
                  <a:tcPr anchor="ctr"/>
                </a:tc>
                <a:tc>
                  <a:txBody>
                    <a:bodyPr/>
                    <a:lstStyle/>
                    <a:p>
                      <a:pPr algn="ctr"/>
                      <a:r>
                        <a:rPr lang="en-US" sz="1000" b="0" i="0" u="none" strike="noStrike" baseline="0" dirty="0" smtClean="0"/>
                        <a:t>$10.42 psf</a:t>
                      </a:r>
                      <a:endParaRPr lang="en-US" sz="1000" dirty="0"/>
                    </a:p>
                  </a:txBody>
                  <a:tcPr anchor="ctr"/>
                </a:tc>
                <a:tc>
                  <a:txBody>
                    <a:bodyPr/>
                    <a:lstStyle/>
                    <a:p>
                      <a:pPr algn="ctr"/>
                      <a:r>
                        <a:rPr lang="en-US" sz="1000" b="0" i="0" u="none" strike="noStrike" baseline="0" dirty="0" smtClean="0"/>
                        <a:t>$9.28 psf</a:t>
                      </a:r>
                      <a:endParaRPr lang="en-US" sz="1000" dirty="0"/>
                    </a:p>
                  </a:txBody>
                  <a:tcPr anchor="ctr"/>
                </a:tc>
              </a:tr>
              <a:tr h="381000">
                <a:tc>
                  <a:txBody>
                    <a:bodyPr/>
                    <a:lstStyle/>
                    <a:p>
                      <a:pPr algn="ctr"/>
                      <a:r>
                        <a:rPr lang="en-US" sz="1000" b="0" i="0" u="none" strike="noStrike" baseline="0" dirty="0" smtClean="0"/>
                        <a:t>% Difference from </a:t>
                      </a:r>
                    </a:p>
                    <a:p>
                      <a:pPr algn="ctr"/>
                      <a:r>
                        <a:rPr lang="en-US" sz="1000" b="0" i="0" u="none" strike="noStrike" baseline="0" dirty="0" smtClean="0"/>
                        <a:t>Globe Building</a:t>
                      </a:r>
                      <a:endParaRPr lang="en-US" sz="1000" dirty="0"/>
                    </a:p>
                  </a:txBody>
                  <a:tcPr anchor="ctr"/>
                </a:tc>
                <a:tc>
                  <a:txBody>
                    <a:bodyPr/>
                    <a:lstStyle/>
                    <a:p>
                      <a:pPr algn="ctr"/>
                      <a:endParaRPr lang="en-US" sz="1000" dirty="0"/>
                    </a:p>
                  </a:txBody>
                  <a:tcPr anchor="ctr"/>
                </a:tc>
                <a:tc>
                  <a:txBody>
                    <a:bodyPr/>
                    <a:lstStyle/>
                    <a:p>
                      <a:pPr algn="ctr"/>
                      <a:r>
                        <a:rPr lang="en-US" sz="1000" dirty="0" smtClean="0"/>
                        <a:t>57.7%</a:t>
                      </a:r>
                    </a:p>
                  </a:txBody>
                  <a:tcPr anchor="ctr"/>
                </a:tc>
                <a:tc>
                  <a:txBody>
                    <a:bodyPr/>
                    <a:lstStyle/>
                    <a:p>
                      <a:pPr algn="ctr"/>
                      <a:r>
                        <a:rPr lang="en-US" sz="1000" b="0" i="0" u="none" strike="noStrike" baseline="0" dirty="0" smtClean="0"/>
                        <a:t>50.6%</a:t>
                      </a:r>
                      <a:endParaRPr lang="en-US" sz="1000" dirty="0"/>
                    </a:p>
                  </a:txBody>
                  <a:tcPr anchor="ctr"/>
                </a:tc>
                <a:tc>
                  <a:txBody>
                    <a:bodyPr/>
                    <a:lstStyle/>
                    <a:p>
                      <a:pPr algn="ctr"/>
                      <a:r>
                        <a:rPr lang="en-US" sz="1000" b="0" i="0" u="none" strike="noStrike" baseline="0" dirty="0" smtClean="0"/>
                        <a:t>54.6%</a:t>
                      </a:r>
                      <a:endParaRPr lang="en-US" sz="1000" dirty="0"/>
                    </a:p>
                  </a:txBody>
                  <a:tcPr anchor="ctr"/>
                </a:tc>
                <a:tc>
                  <a:txBody>
                    <a:bodyPr/>
                    <a:lstStyle/>
                    <a:p>
                      <a:pPr algn="ctr"/>
                      <a:r>
                        <a:rPr lang="en-US" sz="1000" b="0" i="0" u="none" strike="noStrike" baseline="0" dirty="0" smtClean="0"/>
                        <a:t>61.3%</a:t>
                      </a:r>
                      <a:endParaRPr lang="en-US" sz="1000" dirty="0"/>
                    </a:p>
                  </a:txBody>
                  <a:tcPr anchor="ctr"/>
                </a:tc>
              </a:tr>
              <a:tr h="289560">
                <a:tc>
                  <a:txBody>
                    <a:bodyPr/>
                    <a:lstStyle/>
                    <a:p>
                      <a:pPr algn="ctr"/>
                      <a:r>
                        <a:rPr lang="en-US" sz="1000" b="0" i="0" u="none" strike="noStrike" baseline="0" dirty="0" smtClean="0"/>
                        <a:t>Adjusted SF Unit Rate</a:t>
                      </a:r>
                      <a:endParaRPr lang="en-US" sz="1000" dirty="0"/>
                    </a:p>
                  </a:txBody>
                  <a:tcPr anchor="ctr"/>
                </a:tc>
                <a:tc>
                  <a:txBody>
                    <a:bodyPr/>
                    <a:lstStyle/>
                    <a:p>
                      <a:pPr algn="ctr"/>
                      <a:endParaRPr lang="en-US" sz="1000" dirty="0"/>
                    </a:p>
                  </a:txBody>
                  <a:tcPr anchor="ctr"/>
                </a:tc>
                <a:tc>
                  <a:txBody>
                    <a:bodyPr/>
                    <a:lstStyle/>
                    <a:p>
                      <a:pPr algn="ctr"/>
                      <a:r>
                        <a:rPr lang="en-US" sz="1000" b="0" i="0" u="none" strike="noStrike" baseline="0" dirty="0" smtClean="0"/>
                        <a:t>$57.01</a:t>
                      </a:r>
                      <a:endParaRPr lang="en-US" sz="1000" dirty="0"/>
                    </a:p>
                  </a:txBody>
                  <a:tcPr anchor="ctr"/>
                </a:tc>
                <a:tc>
                  <a:txBody>
                    <a:bodyPr/>
                    <a:lstStyle/>
                    <a:p>
                      <a:pPr algn="ctr"/>
                      <a:r>
                        <a:rPr lang="en-US" sz="1000" b="0" i="0" u="none" strike="noStrike" baseline="0" dirty="0" smtClean="0"/>
                        <a:t>$57.12</a:t>
                      </a:r>
                      <a:endParaRPr lang="en-US" sz="1000" dirty="0"/>
                    </a:p>
                  </a:txBody>
                  <a:tcPr anchor="ctr"/>
                </a:tc>
                <a:tc>
                  <a:txBody>
                    <a:bodyPr/>
                    <a:lstStyle/>
                    <a:p>
                      <a:pPr algn="ctr"/>
                      <a:r>
                        <a:rPr lang="en-US" sz="1000" b="0" i="0" u="none" strike="noStrike" baseline="0" dirty="0" smtClean="0"/>
                        <a:t>$56.63</a:t>
                      </a:r>
                      <a:endParaRPr lang="en-US" sz="1000" dirty="0"/>
                    </a:p>
                  </a:txBody>
                  <a:tcPr anchor="ctr"/>
                </a:tc>
                <a:tc>
                  <a:txBody>
                    <a:bodyPr/>
                    <a:lstStyle/>
                    <a:p>
                      <a:pPr algn="ctr"/>
                      <a:r>
                        <a:rPr lang="en-US" sz="1000" b="0" i="0" u="none" strike="noStrike" baseline="0" dirty="0" smtClean="0"/>
                        <a:t>$56.88</a:t>
                      </a:r>
                      <a:endParaRPr lang="en-US" sz="1000" dirty="0"/>
                    </a:p>
                  </a:txBody>
                  <a:tcPr anchor="ctr"/>
                </a:tc>
              </a:tr>
              <a:tr h="304800">
                <a:tc>
                  <a:txBody>
                    <a:bodyPr/>
                    <a:lstStyle/>
                    <a:p>
                      <a:pPr algn="ctr"/>
                      <a:r>
                        <a:rPr lang="en-US" sz="1000" b="0" i="0" u="none" strike="noStrike" baseline="0" dirty="0" smtClean="0"/>
                        <a:t>Adjusted Value</a:t>
                      </a:r>
                      <a:endParaRPr lang="en-US" sz="1000" dirty="0"/>
                    </a:p>
                  </a:txBody>
                  <a:tcPr anchor="ctr"/>
                </a:tc>
                <a:tc>
                  <a:txBody>
                    <a:bodyPr/>
                    <a:lstStyle/>
                    <a:p>
                      <a:pPr algn="ctr"/>
                      <a:endParaRPr lang="en-US" sz="1000" dirty="0"/>
                    </a:p>
                  </a:txBody>
                  <a:tcPr anchor="ctr"/>
                </a:tc>
                <a:tc>
                  <a:txBody>
                    <a:bodyPr/>
                    <a:lstStyle/>
                    <a:p>
                      <a:pPr algn="ctr"/>
                      <a:r>
                        <a:rPr lang="en-US" sz="1000" b="0" i="0" u="none" strike="noStrike" baseline="0" dirty="0" smtClean="0"/>
                        <a:t>$3,306,559</a:t>
                      </a:r>
                      <a:endParaRPr lang="en-US" sz="1000" dirty="0"/>
                    </a:p>
                  </a:txBody>
                  <a:tcPr anchor="ctr"/>
                </a:tc>
                <a:tc>
                  <a:txBody>
                    <a:bodyPr/>
                    <a:lstStyle/>
                    <a:p>
                      <a:pPr algn="ctr"/>
                      <a:r>
                        <a:rPr lang="en-US" sz="1000" b="0" i="0" u="none" strike="noStrike" baseline="0" dirty="0" smtClean="0"/>
                        <a:t>$3,312,814</a:t>
                      </a:r>
                      <a:endParaRPr lang="en-US" sz="1000" dirty="0"/>
                    </a:p>
                  </a:txBody>
                  <a:tcPr anchor="ctr"/>
                </a:tc>
                <a:tc>
                  <a:txBody>
                    <a:bodyPr/>
                    <a:lstStyle/>
                    <a:p>
                      <a:pPr algn="ctr"/>
                      <a:r>
                        <a:rPr lang="en-US" sz="1000" b="0" i="0" u="none" strike="noStrike" baseline="0" dirty="0" smtClean="0"/>
                        <a:t>$3,284,681</a:t>
                      </a:r>
                      <a:endParaRPr lang="en-US" sz="1000" dirty="0"/>
                    </a:p>
                  </a:txBody>
                  <a:tcPr anchor="ctr"/>
                </a:tc>
                <a:tc>
                  <a:txBody>
                    <a:bodyPr/>
                    <a:lstStyle/>
                    <a:p>
                      <a:pPr algn="ctr"/>
                      <a:r>
                        <a:rPr lang="en-US" sz="1000" b="0" i="0" u="none" strike="noStrike" baseline="0" dirty="0" smtClean="0"/>
                        <a:t>$3,298,778</a:t>
                      </a:r>
                      <a:endParaRPr lang="en-US" sz="1000" dirty="0"/>
                    </a:p>
                  </a:txBody>
                  <a:tcPr anchor="ctr"/>
                </a:tc>
              </a:tr>
              <a:tr h="381000">
                <a:tc gridSpan="6">
                  <a:txBody>
                    <a:bodyPr/>
                    <a:lstStyle/>
                    <a:p>
                      <a:pPr algn="ctr"/>
                      <a:r>
                        <a:rPr lang="en-US" sz="1000" b="0" i="0" u="none" strike="noStrike" baseline="0" dirty="0" smtClean="0"/>
                        <a:t>The implied value range indicated is from $3,284,681 to $3,312,814, or about $3.3 million.</a:t>
                      </a:r>
                      <a:endParaRPr lang="en-US" sz="1000" dirty="0"/>
                    </a:p>
                  </a:txBody>
                  <a:tcPr anchor="ctr"/>
                </a:tc>
                <a:tc hMerge="1">
                  <a:txBody>
                    <a:bodyPr/>
                    <a:lstStyle/>
                    <a:p>
                      <a:pPr algn="ctr"/>
                      <a:endParaRPr lang="en-US" sz="1200" dirty="0"/>
                    </a:p>
                  </a:txBody>
                  <a:tcPr/>
                </a:tc>
                <a:tc hMerge="1">
                  <a:txBody>
                    <a:bodyPr/>
                    <a:lstStyle/>
                    <a:p>
                      <a:pPr algn="ctr"/>
                      <a:endParaRPr lang="en-US" sz="1200" dirty="0"/>
                    </a:p>
                  </a:txBody>
                  <a:tcPr/>
                </a:tc>
                <a:tc hMerge="1">
                  <a:txBody>
                    <a:bodyPr/>
                    <a:lstStyle/>
                    <a:p>
                      <a:pPr algn="ctr"/>
                      <a:endParaRPr lang="en-US" sz="1200" dirty="0"/>
                    </a:p>
                  </a:txBody>
                  <a:tcPr/>
                </a:tc>
                <a:tc hMerge="1">
                  <a:txBody>
                    <a:bodyPr/>
                    <a:lstStyle/>
                    <a:p>
                      <a:pPr algn="ctr"/>
                      <a:endParaRPr lang="en-US" sz="1200" dirty="0"/>
                    </a:p>
                  </a:txBody>
                  <a:tcPr/>
                </a:tc>
                <a:tc hMerge="1">
                  <a:txBody>
                    <a:bodyPr/>
                    <a:lstStyle/>
                    <a:p>
                      <a:pPr algn="ctr"/>
                      <a:endParaRPr lang="en-US" sz="1200" dirty="0"/>
                    </a:p>
                  </a:txBody>
                  <a:tcPr/>
                </a:tc>
              </a:tr>
            </a:tbl>
          </a:graphicData>
        </a:graphic>
      </p:graphicFrame>
    </p:spTree>
    <p:extLst>
      <p:ext uri="{BB962C8B-B14F-4D97-AF65-F5344CB8AC3E}">
        <p14:creationId xmlns:p14="http://schemas.microsoft.com/office/powerpoint/2010/main" val="269308777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10485" y="838200"/>
            <a:ext cx="2791149"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Personal Interviews</a:t>
            </a:r>
            <a:endParaRPr lang="en-US" sz="2400" dirty="0">
              <a:latin typeface="Times New Roman" panose="02020603050405020304" pitchFamily="18" charset="0"/>
              <a:cs typeface="Times New Roman" panose="02020603050405020304" pitchFamily="18" charset="0"/>
            </a:endParaRPr>
          </a:p>
        </p:txBody>
      </p:sp>
      <p:sp>
        <p:nvSpPr>
          <p:cNvPr id="3" name="TextBox 2"/>
          <p:cNvSpPr txBox="1"/>
          <p:nvPr/>
        </p:nvSpPr>
        <p:spPr>
          <a:xfrm>
            <a:off x="762000" y="1524000"/>
            <a:ext cx="7874271" cy="1815882"/>
          </a:xfrm>
          <a:prstGeom prst="rect">
            <a:avLst/>
          </a:prstGeom>
          <a:noFill/>
        </p:spPr>
        <p:txBody>
          <a:bodyPr wrap="none" rtlCol="0">
            <a:spAutoFit/>
          </a:bodyPr>
          <a:lstStyle/>
          <a:p>
            <a:r>
              <a:rPr lang="en-US" sz="1400" dirty="0">
                <a:latin typeface="Times New Roman" panose="02020603050405020304" pitchFamily="18" charset="0"/>
                <a:cs typeface="Times New Roman" panose="02020603050405020304" pitchFamily="18" charset="0"/>
              </a:rPr>
              <a:t>The following statement is provided in The Appraisal of Real Estate, 14th Edition on page 402.  I strongly </a:t>
            </a:r>
            <a:endParaRPr lang="en-US" sz="1400" dirty="0" smtClean="0">
              <a:latin typeface="Times New Roman" panose="02020603050405020304" pitchFamily="18" charset="0"/>
              <a:cs typeface="Times New Roman" panose="02020603050405020304" pitchFamily="18" charset="0"/>
            </a:endParaRPr>
          </a:p>
          <a:p>
            <a:r>
              <a:rPr lang="en-US" sz="1400" dirty="0" smtClean="0">
                <a:latin typeface="Times New Roman" panose="02020603050405020304" pitchFamily="18" charset="0"/>
                <a:cs typeface="Times New Roman" panose="02020603050405020304" pitchFamily="18" charset="0"/>
              </a:rPr>
              <a:t>agree </a:t>
            </a:r>
            <a:r>
              <a:rPr lang="en-US" sz="1400" dirty="0">
                <a:latin typeface="Times New Roman" panose="02020603050405020304" pitchFamily="18" charset="0"/>
                <a:cs typeface="Times New Roman" panose="02020603050405020304" pitchFamily="18" charset="0"/>
              </a:rPr>
              <a:t>with this statement.</a:t>
            </a:r>
          </a:p>
          <a:p>
            <a:endParaRPr lang="en-US" sz="1400" dirty="0">
              <a:latin typeface="Times New Roman" panose="02020603050405020304" pitchFamily="18" charset="0"/>
              <a:cs typeface="Times New Roman" panose="02020603050405020304" pitchFamily="18" charset="0"/>
            </a:endParaRPr>
          </a:p>
          <a:p>
            <a:r>
              <a:rPr lang="en-US" sz="1400" i="1" dirty="0" smtClean="0">
                <a:latin typeface="Times New Roman" panose="02020603050405020304" pitchFamily="18" charset="0"/>
                <a:cs typeface="Times New Roman" panose="02020603050405020304" pitchFamily="18" charset="0"/>
              </a:rPr>
              <a:t>“</a:t>
            </a:r>
            <a:r>
              <a:rPr lang="en-US" sz="1400" i="1" dirty="0">
                <a:latin typeface="Times New Roman" panose="02020603050405020304" pitchFamily="18" charset="0"/>
                <a:cs typeface="Times New Roman" panose="02020603050405020304" pitchFamily="18" charset="0"/>
              </a:rPr>
              <a:t>Personal interviews are part of the foundation of the adjustment process.  That is, they can </a:t>
            </a:r>
            <a:r>
              <a:rPr lang="en-US" sz="1400" i="1" dirty="0" smtClean="0">
                <a:latin typeface="Times New Roman" panose="02020603050405020304" pitchFamily="18" charset="0"/>
                <a:cs typeface="Times New Roman" panose="02020603050405020304" pitchFamily="18" charset="0"/>
              </a:rPr>
              <a:t>reveal </a:t>
            </a:r>
            <a:r>
              <a:rPr lang="en-US" sz="1400" i="1" dirty="0">
                <a:latin typeface="Times New Roman" panose="02020603050405020304" pitchFamily="18" charset="0"/>
                <a:cs typeface="Times New Roman" panose="02020603050405020304" pitchFamily="18" charset="0"/>
              </a:rPr>
              <a:t>the </a:t>
            </a:r>
            <a:endParaRPr lang="en-US" sz="1400" i="1" dirty="0" smtClean="0">
              <a:latin typeface="Times New Roman" panose="02020603050405020304" pitchFamily="18" charset="0"/>
              <a:cs typeface="Times New Roman" panose="02020603050405020304" pitchFamily="18" charset="0"/>
            </a:endParaRPr>
          </a:p>
          <a:p>
            <a:r>
              <a:rPr lang="en-US" sz="1400" i="1" dirty="0" smtClean="0">
                <a:latin typeface="Times New Roman" panose="02020603050405020304" pitchFamily="18" charset="0"/>
                <a:cs typeface="Times New Roman" panose="02020603050405020304" pitchFamily="18" charset="0"/>
              </a:rPr>
              <a:t>opinions </a:t>
            </a:r>
            <a:r>
              <a:rPr lang="en-US" sz="1400" i="1" dirty="0">
                <a:latin typeface="Times New Roman" panose="02020603050405020304" pitchFamily="18" charset="0"/>
                <a:cs typeface="Times New Roman" panose="02020603050405020304" pitchFamily="18" charset="0"/>
              </a:rPr>
              <a:t>of knowledgeable individuals participating in the subject’s market such as trends in </a:t>
            </a:r>
            <a:r>
              <a:rPr lang="en-US" sz="1400" i="1" dirty="0" smtClean="0">
                <a:latin typeface="Times New Roman" panose="02020603050405020304" pitchFamily="18" charset="0"/>
                <a:cs typeface="Times New Roman" panose="02020603050405020304" pitchFamily="18" charset="0"/>
              </a:rPr>
              <a:t>sale </a:t>
            </a:r>
            <a:r>
              <a:rPr lang="en-US" sz="1400" i="1" dirty="0">
                <a:latin typeface="Times New Roman" panose="02020603050405020304" pitchFamily="18" charset="0"/>
                <a:cs typeface="Times New Roman" panose="02020603050405020304" pitchFamily="18" charset="0"/>
              </a:rPr>
              <a:t>prices.   </a:t>
            </a:r>
            <a:endParaRPr lang="en-US" sz="1400" i="1" dirty="0" smtClean="0">
              <a:latin typeface="Times New Roman" panose="02020603050405020304" pitchFamily="18" charset="0"/>
              <a:cs typeface="Times New Roman" panose="02020603050405020304" pitchFamily="18" charset="0"/>
            </a:endParaRPr>
          </a:p>
          <a:p>
            <a:r>
              <a:rPr lang="en-US" sz="1400" i="1" dirty="0" smtClean="0">
                <a:latin typeface="Times New Roman" panose="02020603050405020304" pitchFamily="18" charset="0"/>
                <a:cs typeface="Times New Roman" panose="02020603050405020304" pitchFamily="18" charset="0"/>
              </a:rPr>
              <a:t>Although </a:t>
            </a:r>
            <a:r>
              <a:rPr lang="en-US" sz="1400" i="1" dirty="0">
                <a:latin typeface="Times New Roman" panose="02020603050405020304" pitchFamily="18" charset="0"/>
                <a:cs typeface="Times New Roman" panose="02020603050405020304" pitchFamily="18" charset="0"/>
              </a:rPr>
              <a:t>data gathered through personal interviews is primary data, the opinions of market </a:t>
            </a:r>
            <a:r>
              <a:rPr lang="en-US" sz="1400" i="1" dirty="0" smtClean="0">
                <a:latin typeface="Times New Roman" panose="02020603050405020304" pitchFamily="18" charset="0"/>
                <a:cs typeface="Times New Roman" panose="02020603050405020304" pitchFamily="18" charset="0"/>
              </a:rPr>
              <a:t>participants</a:t>
            </a:r>
            <a:r>
              <a:rPr lang="en-US" sz="1400" i="1" dirty="0">
                <a:latin typeface="Times New Roman" panose="02020603050405020304" pitchFamily="18" charset="0"/>
                <a:cs typeface="Times New Roman" panose="02020603050405020304" pitchFamily="18" charset="0"/>
              </a:rPr>
              <a:t>, </a:t>
            </a:r>
            <a:endParaRPr lang="en-US" sz="1400" i="1" dirty="0" smtClean="0">
              <a:latin typeface="Times New Roman" panose="02020603050405020304" pitchFamily="18" charset="0"/>
              <a:cs typeface="Times New Roman" panose="02020603050405020304" pitchFamily="18" charset="0"/>
            </a:endParaRPr>
          </a:p>
          <a:p>
            <a:r>
              <a:rPr lang="en-US" sz="1400" i="1" dirty="0" smtClean="0">
                <a:latin typeface="Times New Roman" panose="02020603050405020304" pitchFamily="18" charset="0"/>
                <a:cs typeface="Times New Roman" panose="02020603050405020304" pitchFamily="18" charset="0"/>
              </a:rPr>
              <a:t>however </a:t>
            </a:r>
            <a:r>
              <a:rPr lang="en-US" sz="1400" i="1" dirty="0">
                <a:latin typeface="Times New Roman" panose="02020603050405020304" pitchFamily="18" charset="0"/>
                <a:cs typeface="Times New Roman" panose="02020603050405020304" pitchFamily="18" charset="0"/>
              </a:rPr>
              <a:t>valuation, should not be used as the sole criterion for estimating adjustments or </a:t>
            </a:r>
            <a:r>
              <a:rPr lang="en-US" sz="1400" i="1" dirty="0" smtClean="0">
                <a:latin typeface="Times New Roman" panose="02020603050405020304" pitchFamily="18" charset="0"/>
                <a:cs typeface="Times New Roman" panose="02020603050405020304" pitchFamily="18" charset="0"/>
              </a:rPr>
              <a:t>reconciling </a:t>
            </a:r>
            <a:r>
              <a:rPr lang="en-US" sz="1400" i="1" dirty="0">
                <a:latin typeface="Times New Roman" panose="02020603050405020304" pitchFamily="18" charset="0"/>
                <a:cs typeface="Times New Roman" panose="02020603050405020304" pitchFamily="18" charset="0"/>
              </a:rPr>
              <a:t>value </a:t>
            </a:r>
            <a:endParaRPr lang="en-US" sz="1400" i="1" dirty="0" smtClean="0">
              <a:latin typeface="Times New Roman" panose="02020603050405020304" pitchFamily="18" charset="0"/>
              <a:cs typeface="Times New Roman" panose="02020603050405020304" pitchFamily="18" charset="0"/>
            </a:endParaRPr>
          </a:p>
          <a:p>
            <a:r>
              <a:rPr lang="en-US" sz="1400" i="1" dirty="0" smtClean="0">
                <a:latin typeface="Times New Roman" panose="02020603050405020304" pitchFamily="18" charset="0"/>
                <a:cs typeface="Times New Roman" panose="02020603050405020304" pitchFamily="18" charset="0"/>
              </a:rPr>
              <a:t>ranges </a:t>
            </a:r>
            <a:r>
              <a:rPr lang="en-US" sz="1400" i="1" dirty="0">
                <a:latin typeface="Times New Roman" panose="02020603050405020304" pitchFamily="18" charset="0"/>
                <a:cs typeface="Times New Roman" panose="02020603050405020304" pitchFamily="18" charset="0"/>
              </a:rPr>
              <a:t>if an alternative method that relies on direct evidence of market transactions can </a:t>
            </a:r>
            <a:r>
              <a:rPr lang="en-US" sz="1400" i="1" dirty="0" smtClean="0">
                <a:latin typeface="Times New Roman" panose="02020603050405020304" pitchFamily="18" charset="0"/>
                <a:cs typeface="Times New Roman" panose="02020603050405020304" pitchFamily="18" charset="0"/>
              </a:rPr>
              <a:t>be </a:t>
            </a:r>
            <a:r>
              <a:rPr lang="en-US" sz="1400" i="1" dirty="0">
                <a:latin typeface="Times New Roman" panose="02020603050405020304" pitchFamily="18" charset="0"/>
                <a:cs typeface="Times New Roman" panose="02020603050405020304" pitchFamily="18" charset="0"/>
              </a:rPr>
              <a:t>applied.”</a:t>
            </a:r>
          </a:p>
        </p:txBody>
      </p:sp>
    </p:spTree>
    <p:extLst>
      <p:ext uri="{BB962C8B-B14F-4D97-AF65-F5344CB8AC3E}">
        <p14:creationId xmlns:p14="http://schemas.microsoft.com/office/powerpoint/2010/main" val="405572649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14400" y="685800"/>
            <a:ext cx="7467600" cy="4462760"/>
          </a:xfrm>
          <a:prstGeom prst="rect">
            <a:avLst/>
          </a:prstGeom>
          <a:noFill/>
        </p:spPr>
        <p:txBody>
          <a:bodyPr wrap="square" rtlCol="0">
            <a:spAutoFit/>
          </a:bodyPr>
          <a:lstStyle/>
          <a:p>
            <a:endParaRPr lang="en-US" dirty="0" smtClean="0"/>
          </a:p>
          <a:p>
            <a:endParaRPr lang="en-US" dirty="0"/>
          </a:p>
          <a:p>
            <a:r>
              <a:rPr lang="en-US" sz="3200" b="1" i="0" u="none" strike="noStrike" baseline="0" dirty="0" smtClean="0"/>
              <a:t>Goals</a:t>
            </a:r>
            <a:endParaRPr lang="en-US" b="0" i="0" u="none" strike="noStrike" baseline="0" dirty="0" smtClean="0"/>
          </a:p>
          <a:p>
            <a:endParaRPr lang="en-US" b="0" i="0" u="none" strike="noStrike" baseline="0" dirty="0" smtClean="0"/>
          </a:p>
          <a:p>
            <a:r>
              <a:rPr lang="en-US" b="0" i="0" u="none" strike="noStrike" baseline="0" dirty="0" smtClean="0"/>
              <a:t>     •	To identify the various quantitative and qualitative</a:t>
            </a:r>
            <a:r>
              <a:rPr lang="en-US" b="0" i="0" u="none" strike="noStrike" dirty="0" smtClean="0"/>
              <a:t> </a:t>
            </a:r>
          </a:p>
          <a:p>
            <a:r>
              <a:rPr lang="en-US" dirty="0"/>
              <a:t> </a:t>
            </a:r>
            <a:r>
              <a:rPr lang="en-US" dirty="0" smtClean="0"/>
              <a:t>            </a:t>
            </a:r>
            <a:r>
              <a:rPr lang="en-US" b="0" i="0" u="none" strike="noStrike" baseline="0" dirty="0" smtClean="0"/>
              <a:t>techniques available.  </a:t>
            </a:r>
          </a:p>
          <a:p>
            <a:endParaRPr lang="en-US" b="0" i="0" u="none" strike="noStrike" baseline="0" dirty="0" smtClean="0"/>
          </a:p>
          <a:p>
            <a:r>
              <a:rPr lang="en-US" b="0" i="0" u="none" strike="noStrike" baseline="0" dirty="0" smtClean="0"/>
              <a:t>     •	Provide examples of these techniques.</a:t>
            </a:r>
          </a:p>
          <a:p>
            <a:endParaRPr lang="en-US" b="0" i="0" u="none" strike="noStrike" baseline="0" dirty="0" smtClean="0"/>
          </a:p>
          <a:p>
            <a:r>
              <a:rPr lang="en-US" b="0" i="0" u="none" strike="noStrike" baseline="0" dirty="0" smtClean="0"/>
              <a:t>     •	To provide some parameters as to their appropriate use.</a:t>
            </a:r>
          </a:p>
          <a:p>
            <a:endParaRPr lang="en-US" b="0" i="0" u="none" strike="noStrike" baseline="0" dirty="0" smtClean="0"/>
          </a:p>
          <a:p>
            <a:r>
              <a:rPr lang="en-US" b="0" i="0" u="none" strike="noStrike" baseline="0" dirty="0" smtClean="0"/>
              <a:t>     •	Introduce a new technique.</a:t>
            </a:r>
          </a:p>
          <a:p>
            <a:endParaRPr lang="en-US" b="0" i="0" u="none" strike="noStrike" baseline="0" dirty="0" smtClean="0"/>
          </a:p>
          <a:p>
            <a:r>
              <a:rPr lang="en-US" b="0" i="0" u="none" strike="noStrike" baseline="0" dirty="0" smtClean="0"/>
              <a:t>     •	Have a little fun on a late Friday afternoon.</a:t>
            </a:r>
          </a:p>
          <a:p>
            <a:endParaRPr lang="en-US" dirty="0"/>
          </a:p>
        </p:txBody>
      </p:sp>
    </p:spTree>
    <p:extLst>
      <p:ext uri="{BB962C8B-B14F-4D97-AF65-F5344CB8AC3E}">
        <p14:creationId xmlns:p14="http://schemas.microsoft.com/office/powerpoint/2010/main" val="274603165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685800"/>
            <a:ext cx="7772400" cy="3435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3968562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45958" y="685800"/>
            <a:ext cx="7620000" cy="4431983"/>
          </a:xfrm>
          <a:prstGeom prst="rect">
            <a:avLst/>
          </a:prstGeom>
        </p:spPr>
        <p:txBody>
          <a:bodyPr wrap="square">
            <a:spAutoFit/>
          </a:bodyPr>
          <a:lstStyle/>
          <a:p>
            <a:r>
              <a:rPr lang="en-US" sz="2400" b="1" dirty="0">
                <a:latin typeface="Times New Roman" panose="02020603050405020304" pitchFamily="18" charset="0"/>
                <a:cs typeface="Times New Roman" panose="02020603050405020304" pitchFamily="18" charset="0"/>
              </a:rPr>
              <a:t>Trend Analysis</a:t>
            </a:r>
          </a:p>
          <a:p>
            <a:endParaRPr lang="en-US" dirty="0">
              <a:latin typeface="Times New Roman" panose="02020603050405020304" pitchFamily="18" charset="0"/>
              <a:cs typeface="Times New Roman" panose="02020603050405020304" pitchFamily="18" charset="0"/>
            </a:endParaRPr>
          </a:p>
          <a:p>
            <a:r>
              <a:rPr lang="en-US" dirty="0" smtClean="0">
                <a:latin typeface="Times New Roman" panose="02020603050405020304" pitchFamily="18" charset="0"/>
                <a:cs typeface="Times New Roman" panose="02020603050405020304" pitchFamily="18" charset="0"/>
              </a:rPr>
              <a:t>A </a:t>
            </a:r>
            <a:r>
              <a:rPr lang="en-US" dirty="0">
                <a:latin typeface="Times New Roman" panose="02020603050405020304" pitchFamily="18" charset="0"/>
                <a:cs typeface="Times New Roman" panose="02020603050405020304" pitchFamily="18" charset="0"/>
              </a:rPr>
              <a:t>qualitative technique used to identify and measure trends in the sale prices of comparable properties; useful when sales data on highly comparable properties is lacking, but a broad database on properties with less similar characteristics is available.  Market sensitivity is investigated b testing various factors that influence sale prices.</a:t>
            </a: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r>
              <a:rPr lang="en-US" sz="2400" b="1" dirty="0">
                <a:latin typeface="Times New Roman" panose="02020603050405020304" pitchFamily="18" charset="0"/>
                <a:cs typeface="Times New Roman" panose="02020603050405020304" pitchFamily="18" charset="0"/>
              </a:rPr>
              <a:t>Relative Comparison Analysis</a:t>
            </a:r>
          </a:p>
          <a:p>
            <a:endParaRPr lang="en-US" dirty="0">
              <a:latin typeface="Times New Roman" panose="02020603050405020304" pitchFamily="18" charset="0"/>
              <a:cs typeface="Times New Roman" panose="02020603050405020304" pitchFamily="18" charset="0"/>
            </a:endParaRPr>
          </a:p>
          <a:p>
            <a:r>
              <a:rPr lang="en-US" dirty="0" smtClean="0">
                <a:latin typeface="Times New Roman" panose="02020603050405020304" pitchFamily="18" charset="0"/>
                <a:cs typeface="Times New Roman" panose="02020603050405020304" pitchFamily="18" charset="0"/>
              </a:rPr>
              <a:t>A </a:t>
            </a:r>
            <a:r>
              <a:rPr lang="en-US" dirty="0">
                <a:latin typeface="Times New Roman" panose="02020603050405020304" pitchFamily="18" charset="0"/>
                <a:cs typeface="Times New Roman" panose="02020603050405020304" pitchFamily="18" charset="0"/>
              </a:rPr>
              <a:t>qualitative technique for analyzing comparable sales; used to determine whether the characteristics of a comparable property are inferior, superior, or similar to those of the subject property.  Relative comparison analysis is similar to paired data analysis, but quantitative adjustments are not derived.</a:t>
            </a:r>
          </a:p>
        </p:txBody>
      </p:sp>
    </p:spTree>
    <p:extLst>
      <p:ext uri="{BB962C8B-B14F-4D97-AF65-F5344CB8AC3E}">
        <p14:creationId xmlns:p14="http://schemas.microsoft.com/office/powerpoint/2010/main" val="293491373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0" y="609600"/>
            <a:ext cx="7620000" cy="2677656"/>
          </a:xfrm>
          <a:prstGeom prst="rect">
            <a:avLst/>
          </a:prstGeom>
        </p:spPr>
        <p:txBody>
          <a:bodyPr wrap="square">
            <a:spAutoFit/>
          </a:bodyPr>
          <a:lstStyle/>
          <a:p>
            <a:r>
              <a:rPr lang="en-US" sz="2400" b="1" dirty="0">
                <a:latin typeface="Times New Roman" panose="02020603050405020304" pitchFamily="18" charset="0"/>
                <a:cs typeface="Times New Roman" panose="02020603050405020304" pitchFamily="18" charset="0"/>
              </a:rPr>
              <a:t>Ranking Analysis</a:t>
            </a:r>
          </a:p>
          <a:p>
            <a:endParaRPr lang="en-US" dirty="0">
              <a:latin typeface="Times New Roman" panose="02020603050405020304" pitchFamily="18" charset="0"/>
              <a:cs typeface="Times New Roman" panose="02020603050405020304" pitchFamily="18" charset="0"/>
            </a:endParaRPr>
          </a:p>
          <a:p>
            <a:r>
              <a:rPr lang="en-US" dirty="0" smtClean="0">
                <a:latin typeface="Times New Roman" panose="02020603050405020304" pitchFamily="18" charset="0"/>
                <a:cs typeface="Times New Roman" panose="02020603050405020304" pitchFamily="18" charset="0"/>
              </a:rPr>
              <a:t>A </a:t>
            </a:r>
            <a:r>
              <a:rPr lang="en-US" dirty="0">
                <a:latin typeface="Times New Roman" panose="02020603050405020304" pitchFamily="18" charset="0"/>
                <a:cs typeface="Times New Roman" panose="02020603050405020304" pitchFamily="18" charset="0"/>
              </a:rPr>
              <a:t>qualitative technique for analyzing comparable sales; a variant of relative comparison analysis in which comparable sales are ranked in descending or ascending order </a:t>
            </a:r>
            <a:r>
              <a:rPr lang="en-US" dirty="0" err="1">
                <a:latin typeface="Times New Roman" panose="02020603050405020304" pitchFamily="18" charset="0"/>
                <a:cs typeface="Times New Roman" panose="02020603050405020304" pitchFamily="18" charset="0"/>
              </a:rPr>
              <a:t>tof</a:t>
            </a:r>
            <a:r>
              <a:rPr lang="en-US" dirty="0">
                <a:latin typeface="Times New Roman" panose="02020603050405020304" pitchFamily="18" charset="0"/>
                <a:cs typeface="Times New Roman" panose="02020603050405020304" pitchFamily="18" charset="0"/>
              </a:rPr>
              <a:t> desirability and each is analyzed to determine its position relative to the subject.</a:t>
            </a:r>
          </a:p>
          <a:p>
            <a:endParaRPr lang="en-US" dirty="0">
              <a:latin typeface="Times New Roman" panose="02020603050405020304" pitchFamily="18" charset="0"/>
              <a:cs typeface="Times New Roman" panose="02020603050405020304" pitchFamily="18" charset="0"/>
            </a:endParaRPr>
          </a:p>
          <a:p>
            <a:r>
              <a:rPr lang="en-US" b="1" dirty="0" smtClean="0">
                <a:latin typeface="Times New Roman" panose="02020603050405020304" pitchFamily="18" charset="0"/>
                <a:cs typeface="Times New Roman" panose="02020603050405020304" pitchFamily="18" charset="0"/>
              </a:rPr>
              <a:t>Source </a:t>
            </a:r>
            <a:r>
              <a:rPr lang="en-US" b="1" dirty="0">
                <a:latin typeface="Times New Roman" panose="02020603050405020304" pitchFamily="18" charset="0"/>
                <a:cs typeface="Times New Roman" panose="02020603050405020304" pitchFamily="18" charset="0"/>
              </a:rPr>
              <a:t>of Definitions: The Appraisal of Real Estate, 14th Edition, pages 403 and 404.</a:t>
            </a:r>
          </a:p>
        </p:txBody>
      </p:sp>
    </p:spTree>
    <p:extLst>
      <p:ext uri="{BB962C8B-B14F-4D97-AF65-F5344CB8AC3E}">
        <p14:creationId xmlns:p14="http://schemas.microsoft.com/office/powerpoint/2010/main" val="381572432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609600"/>
            <a:ext cx="8229600" cy="2677656"/>
          </a:xfrm>
          <a:prstGeom prst="rect">
            <a:avLst/>
          </a:prstGeom>
        </p:spPr>
        <p:txBody>
          <a:bodyPr wrap="square">
            <a:spAutoFit/>
          </a:bodyPr>
          <a:lstStyle/>
          <a:p>
            <a:r>
              <a:rPr lang="en-US" sz="2400" b="1" dirty="0">
                <a:latin typeface="Times New Roman" panose="02020603050405020304" pitchFamily="18" charset="0"/>
                <a:cs typeface="Times New Roman" panose="02020603050405020304" pitchFamily="18" charset="0"/>
              </a:rPr>
              <a:t>Trend Analysis</a:t>
            </a:r>
          </a:p>
          <a:p>
            <a:endParaRPr lang="en-US"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The Appraisal of Real Estate, 14th Edition states on page 403 that, </a:t>
            </a:r>
            <a:r>
              <a:rPr lang="en-US" sz="1400" i="1" dirty="0">
                <a:latin typeface="Times New Roman" panose="02020603050405020304" pitchFamily="18" charset="0"/>
                <a:cs typeface="Times New Roman" panose="02020603050405020304" pitchFamily="18" charset="0"/>
              </a:rPr>
              <a:t>“Trend analysis is applicable when a large amount of market data is available.  Such analyses are often useful in a variety of applications.  They are especially useful when there is a limited number of closely comparable sales but a large number of properties with less similar characteristics.  The various elements of comparison influencing a sale price can be tested to determine their market sensitivity.  Once the appraiser has determined which elements of comparison show market sensitivity, price patterns can be analyzed to support other analyses.”</a:t>
            </a:r>
          </a:p>
          <a:p>
            <a:endParaRPr lang="en-US" sz="1400"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Provided below are various examples of this type analysis.  First shown are two graphs illustrating the effect of proximity to a transmission corridor.</a:t>
            </a:r>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2700" y="3429000"/>
            <a:ext cx="4038600" cy="2791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9909221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561474"/>
            <a:ext cx="2362200" cy="461665"/>
          </a:xfrm>
          <a:prstGeom prst="rect">
            <a:avLst/>
          </a:prstGeom>
        </p:spPr>
        <p:txBody>
          <a:bodyPr wrap="square">
            <a:spAutoFit/>
          </a:bodyPr>
          <a:lstStyle/>
          <a:p>
            <a:r>
              <a:rPr lang="en-US" sz="2400" b="1" dirty="0">
                <a:latin typeface="Times New Roman" panose="02020603050405020304" pitchFamily="18" charset="0"/>
                <a:cs typeface="Times New Roman" panose="02020603050405020304" pitchFamily="18" charset="0"/>
              </a:rPr>
              <a:t>Trend Analysis</a:t>
            </a:r>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8300" y="1295400"/>
            <a:ext cx="4800600" cy="3322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589546" y="5029200"/>
            <a:ext cx="7944853" cy="738664"/>
          </a:xfrm>
          <a:prstGeom prst="rect">
            <a:avLst/>
          </a:prstGeom>
        </p:spPr>
        <p:txBody>
          <a:bodyPr wrap="square">
            <a:spAutoFit/>
          </a:bodyPr>
          <a:lstStyle/>
          <a:p>
            <a:r>
              <a:rPr lang="en-US" sz="1400" dirty="0">
                <a:latin typeface="Times New Roman" panose="02020603050405020304" pitchFamily="18" charset="0"/>
                <a:cs typeface="Times New Roman" panose="02020603050405020304" pitchFamily="18" charset="0"/>
              </a:rPr>
              <a:t>The two graphs reflect limited data, but tend to support that proximity to a transmission corridor has  an adverse impact on value.  Because each proximity situation is different the data only evidences that an impact occurs, not what the impact actually is.</a:t>
            </a:r>
          </a:p>
        </p:txBody>
      </p:sp>
    </p:spTree>
    <p:extLst>
      <p:ext uri="{BB962C8B-B14F-4D97-AF65-F5344CB8AC3E}">
        <p14:creationId xmlns:p14="http://schemas.microsoft.com/office/powerpoint/2010/main" val="255679323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685800" y="612846"/>
            <a:ext cx="7924800" cy="3323987"/>
          </a:xfrm>
          <a:prstGeom prst="rect">
            <a:avLst/>
          </a:prstGeom>
        </p:spPr>
        <p:txBody>
          <a:bodyPr wrap="square">
            <a:spAutoFit/>
          </a:bodyPr>
          <a:lstStyle/>
          <a:p>
            <a:r>
              <a:rPr lang="en-US" sz="2400" b="1" dirty="0">
                <a:latin typeface="Times New Roman" panose="02020603050405020304" pitchFamily="18" charset="0"/>
                <a:cs typeface="Times New Roman" panose="02020603050405020304" pitchFamily="18" charset="0"/>
              </a:rPr>
              <a:t>Relative Comparison Analysis</a:t>
            </a:r>
          </a:p>
          <a:p>
            <a:endParaRPr lang="en-US" sz="2000" dirty="0">
              <a:latin typeface="Times New Roman" panose="02020603050405020304" pitchFamily="18" charset="0"/>
              <a:cs typeface="Times New Roman" panose="02020603050405020304" pitchFamily="18" charset="0"/>
            </a:endParaRPr>
          </a:p>
          <a:p>
            <a:r>
              <a:rPr lang="en-US" i="1" dirty="0">
                <a:latin typeface="Times New Roman" panose="02020603050405020304" pitchFamily="18" charset="0"/>
                <a:cs typeface="Times New Roman" panose="02020603050405020304" pitchFamily="18" charset="0"/>
              </a:rPr>
              <a:t>“Relative comparison analysis is the study of the relationships indicated by market data without recourse to quantification, i.e., the data reveals an ordinal relationship between elements of a data set.  Many appraisers use this technique because it reflects the imperfect nature of real estate markets.  To apply the technique the appraiser analyzes comparable sales and identifies whether the characteristics of the comparable properties are inferior, superior, or similar to those of the subject property.”</a:t>
            </a:r>
          </a:p>
          <a:p>
            <a:endParaRPr lang="en-US" dirty="0">
              <a:latin typeface="Times New Roman" panose="02020603050405020304" pitchFamily="18" charset="0"/>
              <a:cs typeface="Times New Roman" panose="02020603050405020304" pitchFamily="18" charset="0"/>
            </a:endParaRPr>
          </a:p>
          <a:p>
            <a:r>
              <a:rPr lang="en-US" b="1" dirty="0">
                <a:latin typeface="Times New Roman" panose="02020603050405020304" pitchFamily="18" charset="0"/>
                <a:cs typeface="Times New Roman" panose="02020603050405020304" pitchFamily="18" charset="0"/>
              </a:rPr>
              <a:t>Source: The Appraisal of Real Estate, 14th Edition, pages 403 and 404.</a:t>
            </a:r>
          </a:p>
        </p:txBody>
      </p:sp>
    </p:spTree>
    <p:extLst>
      <p:ext uri="{BB962C8B-B14F-4D97-AF65-F5344CB8AC3E}">
        <p14:creationId xmlns:p14="http://schemas.microsoft.com/office/powerpoint/2010/main" val="301508253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50704" y="152400"/>
            <a:ext cx="4800600" cy="632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763078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6600" y="228600"/>
            <a:ext cx="4595057" cy="632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0567846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380999"/>
            <a:ext cx="6172200" cy="41212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2171700" y="4724400"/>
            <a:ext cx="4572000" cy="1292662"/>
          </a:xfrm>
          <a:prstGeom prst="rect">
            <a:avLst/>
          </a:prstGeom>
        </p:spPr>
        <p:txBody>
          <a:bodyPr>
            <a:spAutoFit/>
          </a:bodyPr>
          <a:lstStyle/>
          <a:p>
            <a:pPr algn="ctr"/>
            <a:r>
              <a:rPr lang="en-US" sz="2400" b="1" dirty="0">
                <a:latin typeface="Times New Roman" panose="02020603050405020304" pitchFamily="18" charset="0"/>
                <a:cs typeface="Times New Roman" panose="02020603050405020304" pitchFamily="18" charset="0"/>
              </a:rPr>
              <a:t>Cornice &amp; Slate Building</a:t>
            </a:r>
          </a:p>
          <a:p>
            <a:pPr algn="ctr"/>
            <a:r>
              <a:rPr lang="en-US" b="1" dirty="0">
                <a:latin typeface="Times New Roman" panose="02020603050405020304" pitchFamily="18" charset="0"/>
                <a:cs typeface="Times New Roman" panose="02020603050405020304" pitchFamily="18" charset="0"/>
              </a:rPr>
              <a:t>Sold: August 9, 2013</a:t>
            </a:r>
          </a:p>
          <a:p>
            <a:pPr algn="ctr"/>
            <a:r>
              <a:rPr lang="en-US" b="1" dirty="0">
                <a:latin typeface="Times New Roman" panose="02020603050405020304" pitchFamily="18" charset="0"/>
                <a:cs typeface="Times New Roman" panose="02020603050405020304" pitchFamily="18" charset="0"/>
              </a:rPr>
              <a:t>$1,400,000, or $63.77 </a:t>
            </a:r>
            <a:r>
              <a:rPr lang="en-US" b="1" dirty="0" err="1">
                <a:latin typeface="Times New Roman" panose="02020603050405020304" pitchFamily="18" charset="0"/>
                <a:cs typeface="Times New Roman" panose="02020603050405020304" pitchFamily="18" charset="0"/>
              </a:rPr>
              <a:t>psf</a:t>
            </a:r>
            <a:endParaRPr lang="en-US" b="1" dirty="0">
              <a:latin typeface="Times New Roman" panose="02020603050405020304" pitchFamily="18" charset="0"/>
              <a:cs typeface="Times New Roman" panose="02020603050405020304" pitchFamily="18" charset="0"/>
            </a:endParaRPr>
          </a:p>
          <a:p>
            <a:pPr algn="ctr"/>
            <a:r>
              <a:rPr lang="en-US" b="1" dirty="0">
                <a:latin typeface="Times New Roman" panose="02020603050405020304" pitchFamily="18" charset="0"/>
                <a:cs typeface="Times New Roman" panose="02020603050405020304" pitchFamily="18" charset="0"/>
              </a:rPr>
              <a:t>24,000± </a:t>
            </a:r>
            <a:r>
              <a:rPr lang="en-US" b="1" dirty="0" err="1">
                <a:latin typeface="Times New Roman" panose="02020603050405020304" pitchFamily="18" charset="0"/>
                <a:cs typeface="Times New Roman" panose="02020603050405020304" pitchFamily="18" charset="0"/>
              </a:rPr>
              <a:t>nrsf</a:t>
            </a:r>
            <a:r>
              <a:rPr lang="en-US" b="1"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86180046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304800"/>
            <a:ext cx="6504914" cy="434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2338057" y="4876800"/>
            <a:ext cx="4572000" cy="1292662"/>
          </a:xfrm>
          <a:prstGeom prst="rect">
            <a:avLst/>
          </a:prstGeom>
        </p:spPr>
        <p:txBody>
          <a:bodyPr>
            <a:spAutoFit/>
          </a:bodyPr>
          <a:lstStyle/>
          <a:p>
            <a:pPr algn="ctr"/>
            <a:r>
              <a:rPr lang="en-US" sz="2400" b="1" dirty="0">
                <a:latin typeface="Times New Roman" panose="02020603050405020304" pitchFamily="18" charset="0"/>
                <a:cs typeface="Times New Roman" panose="02020603050405020304" pitchFamily="18" charset="0"/>
              </a:rPr>
              <a:t>Globe Building</a:t>
            </a:r>
          </a:p>
          <a:p>
            <a:pPr algn="ctr"/>
            <a:r>
              <a:rPr lang="en-US" b="1" dirty="0">
                <a:latin typeface="Times New Roman" panose="02020603050405020304" pitchFamily="18" charset="0"/>
                <a:cs typeface="Times New Roman" panose="02020603050405020304" pitchFamily="18" charset="0"/>
              </a:rPr>
              <a:t>Sold: July 10, 2014</a:t>
            </a:r>
          </a:p>
          <a:p>
            <a:pPr algn="ctr"/>
            <a:r>
              <a:rPr lang="en-US" b="1" dirty="0">
                <a:latin typeface="Times New Roman" panose="02020603050405020304" pitchFamily="18" charset="0"/>
                <a:cs typeface="Times New Roman" panose="02020603050405020304" pitchFamily="18" charset="0"/>
              </a:rPr>
              <a:t>$3,300,000, or $56.90 </a:t>
            </a:r>
            <a:r>
              <a:rPr lang="en-US" b="1" dirty="0" err="1">
                <a:latin typeface="Times New Roman" panose="02020603050405020304" pitchFamily="18" charset="0"/>
                <a:cs typeface="Times New Roman" panose="02020603050405020304" pitchFamily="18" charset="0"/>
              </a:rPr>
              <a:t>psf</a:t>
            </a:r>
            <a:endParaRPr lang="en-US" b="1" dirty="0">
              <a:latin typeface="Times New Roman" panose="02020603050405020304" pitchFamily="18" charset="0"/>
              <a:cs typeface="Times New Roman" panose="02020603050405020304" pitchFamily="18" charset="0"/>
            </a:endParaRPr>
          </a:p>
          <a:p>
            <a:pPr algn="ctr"/>
            <a:r>
              <a:rPr lang="en-US" b="1" dirty="0">
                <a:latin typeface="Times New Roman" panose="02020603050405020304" pitchFamily="18" charset="0"/>
                <a:cs typeface="Times New Roman" panose="02020603050405020304" pitchFamily="18" charset="0"/>
              </a:rPr>
              <a:t>58,000± </a:t>
            </a:r>
            <a:r>
              <a:rPr lang="en-US" b="1" dirty="0" err="1">
                <a:latin typeface="Times New Roman" panose="02020603050405020304" pitchFamily="18" charset="0"/>
                <a:cs typeface="Times New Roman" panose="02020603050405020304" pitchFamily="18" charset="0"/>
              </a:rPr>
              <a:t>nrsf</a:t>
            </a:r>
            <a:endParaRPr lang="en-US"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8268059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33401" y="838200"/>
            <a:ext cx="7628139" cy="4801314"/>
          </a:xfrm>
          <a:prstGeom prst="rect">
            <a:avLst/>
          </a:prstGeom>
          <a:noFill/>
        </p:spPr>
        <p:txBody>
          <a:bodyPr wrap="square" rtlCol="0">
            <a:spAutoFit/>
          </a:bodyPr>
          <a:lstStyle/>
          <a:p>
            <a:r>
              <a:rPr lang="en-US" b="1" i="0" u="sng" strike="noStrike" baseline="0" dirty="0" smtClean="0"/>
              <a:t>Appraisal</a:t>
            </a:r>
            <a:endParaRPr lang="en-US" b="0" i="0" u="sng" strike="noStrike" baseline="0" dirty="0" smtClean="0"/>
          </a:p>
          <a:p>
            <a:endParaRPr lang="en-US" sz="1400" b="0" i="0" u="none" strike="noStrike" baseline="0" dirty="0" smtClean="0"/>
          </a:p>
          <a:p>
            <a:r>
              <a:rPr lang="en-US" sz="1600" b="0" i="0" u="none" strike="noStrike" baseline="0" dirty="0" smtClean="0"/>
              <a:t>1.  The act or process of developing an opinion of value.</a:t>
            </a:r>
          </a:p>
          <a:p>
            <a:endParaRPr lang="en-US" sz="1600" b="0" i="0" u="none" strike="noStrike" baseline="0" dirty="0" smtClean="0"/>
          </a:p>
          <a:p>
            <a:r>
              <a:rPr lang="en-US" sz="1600" b="0" i="0" u="none" strike="noStrike" baseline="0" dirty="0" smtClean="0"/>
              <a:t>2.  An opinion of value.</a:t>
            </a:r>
          </a:p>
          <a:p>
            <a:endParaRPr lang="en-US" sz="1600" b="0" i="0" u="none" strike="noStrike" baseline="0" dirty="0" smtClean="0"/>
          </a:p>
          <a:p>
            <a:r>
              <a:rPr lang="en-US" sz="1600" b="1" i="0" u="none" strike="noStrike" baseline="0" dirty="0" smtClean="0"/>
              <a:t>Source:  The Dictionary of Real Estate Appraisal, 5</a:t>
            </a:r>
            <a:r>
              <a:rPr lang="en-US" sz="1600" b="1" i="0" u="none" strike="noStrike" baseline="30000" dirty="0" smtClean="0"/>
              <a:t>th</a:t>
            </a:r>
            <a:r>
              <a:rPr lang="en-US" sz="1600" b="1" i="0" u="none" strike="noStrike" baseline="0" dirty="0" smtClean="0"/>
              <a:t> Edition, page 10.  The Appraisal Institute.</a:t>
            </a:r>
          </a:p>
          <a:p>
            <a:endParaRPr lang="en-US" sz="1400" b="0" i="0" u="none" strike="noStrike" baseline="0" dirty="0" smtClean="0"/>
          </a:p>
          <a:p>
            <a:endParaRPr lang="en-US" sz="1400" b="0" i="0" u="none" strike="noStrike" baseline="0" dirty="0" smtClean="0"/>
          </a:p>
          <a:p>
            <a:r>
              <a:rPr lang="en-US" b="1" i="0" u="sng" strike="noStrike" baseline="0" dirty="0" smtClean="0"/>
              <a:t>Comparative analysis</a:t>
            </a:r>
            <a:endParaRPr lang="en-US" b="0" i="0" u="sng" strike="noStrike" baseline="0" dirty="0" smtClean="0"/>
          </a:p>
          <a:p>
            <a:endParaRPr lang="en-US" b="0" i="0" u="none" strike="noStrike" baseline="0" dirty="0" smtClean="0"/>
          </a:p>
          <a:p>
            <a:r>
              <a:rPr lang="en-US" sz="1600" b="0" i="0" u="none" strike="noStrike" baseline="0" dirty="0" smtClean="0"/>
              <a:t>The process by which a value indication is derived in the sales comparison approach.  Comparative analysis may employ quantitative or qualitative techniques, either separately or in combination.</a:t>
            </a:r>
          </a:p>
          <a:p>
            <a:endParaRPr lang="en-US" sz="1600" b="0" i="0" u="none" strike="noStrike" baseline="0" dirty="0" smtClean="0"/>
          </a:p>
          <a:p>
            <a:r>
              <a:rPr lang="en-US" sz="1600" b="1" i="0" u="none" strike="noStrike" baseline="0" dirty="0" smtClean="0"/>
              <a:t>Source:   The Appraisal of Real Estate, 14</a:t>
            </a:r>
            <a:r>
              <a:rPr lang="en-US" sz="1600" b="1" i="0" u="none" strike="noStrike" baseline="30000" dirty="0" smtClean="0"/>
              <a:t>th</a:t>
            </a:r>
            <a:r>
              <a:rPr lang="en-US" sz="1600" b="1" i="0" u="none" strike="noStrike" baseline="0" dirty="0" smtClean="0"/>
              <a:t> Edition, by the Appraisal Institute.  Page 397</a:t>
            </a:r>
            <a:endParaRPr lang="en-US" sz="1600" b="0" i="0" u="none" strike="noStrike" baseline="0" dirty="0" smtClean="0"/>
          </a:p>
          <a:p>
            <a:endParaRPr lang="en-US" dirty="0"/>
          </a:p>
        </p:txBody>
      </p:sp>
      <p:sp>
        <p:nvSpPr>
          <p:cNvPr id="5" name="TextBox 4"/>
          <p:cNvSpPr txBox="1"/>
          <p:nvPr/>
        </p:nvSpPr>
        <p:spPr>
          <a:xfrm>
            <a:off x="533401" y="396250"/>
            <a:ext cx="1913139" cy="400110"/>
          </a:xfrm>
          <a:prstGeom prst="rect">
            <a:avLst/>
          </a:prstGeom>
          <a:noFill/>
        </p:spPr>
        <p:txBody>
          <a:bodyPr wrap="square" rtlCol="0">
            <a:spAutoFit/>
          </a:bodyPr>
          <a:lstStyle/>
          <a:p>
            <a:r>
              <a:rPr lang="en-US" sz="2000" b="1" dirty="0" smtClean="0">
                <a:solidFill>
                  <a:schemeClr val="accent1">
                    <a:lumMod val="75000"/>
                  </a:schemeClr>
                </a:solidFill>
              </a:rPr>
              <a:t>Definitions:</a:t>
            </a:r>
            <a:endParaRPr lang="en-US" sz="2000" b="1" dirty="0">
              <a:solidFill>
                <a:schemeClr val="accent1">
                  <a:lumMod val="75000"/>
                </a:schemeClr>
              </a:solidFill>
            </a:endParaRPr>
          </a:p>
        </p:txBody>
      </p:sp>
    </p:spTree>
    <p:extLst>
      <p:ext uri="{BB962C8B-B14F-4D97-AF65-F5344CB8AC3E}">
        <p14:creationId xmlns:p14="http://schemas.microsoft.com/office/powerpoint/2010/main" val="421461733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199" y="533400"/>
            <a:ext cx="6390793" cy="426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2509595" y="5029200"/>
            <a:ext cx="4572000" cy="1292662"/>
          </a:xfrm>
          <a:prstGeom prst="rect">
            <a:avLst/>
          </a:prstGeom>
        </p:spPr>
        <p:txBody>
          <a:bodyPr>
            <a:spAutoFit/>
          </a:bodyPr>
          <a:lstStyle/>
          <a:p>
            <a:pPr algn="ctr"/>
            <a:r>
              <a:rPr lang="en-US" sz="2400" b="1" dirty="0">
                <a:latin typeface="Times New Roman" panose="02020603050405020304" pitchFamily="18" charset="0"/>
                <a:cs typeface="Times New Roman" panose="02020603050405020304" pitchFamily="18" charset="0"/>
              </a:rPr>
              <a:t>Old County Building</a:t>
            </a:r>
          </a:p>
          <a:p>
            <a:pPr algn="ctr"/>
            <a:r>
              <a:rPr lang="en-US" b="1" dirty="0">
                <a:latin typeface="Times New Roman" panose="02020603050405020304" pitchFamily="18" charset="0"/>
                <a:cs typeface="Times New Roman" panose="02020603050405020304" pitchFamily="18" charset="0"/>
              </a:rPr>
              <a:t>Sold:   August 27, 2014</a:t>
            </a:r>
          </a:p>
          <a:p>
            <a:pPr algn="ctr"/>
            <a:r>
              <a:rPr lang="en-US" b="1" dirty="0">
                <a:latin typeface="Times New Roman" panose="02020603050405020304" pitchFamily="18" charset="0"/>
                <a:cs typeface="Times New Roman" panose="02020603050405020304" pitchFamily="18" charset="0"/>
              </a:rPr>
              <a:t>$13,400,000, or $59.10 </a:t>
            </a:r>
            <a:r>
              <a:rPr lang="en-US" b="1" dirty="0" err="1">
                <a:latin typeface="Times New Roman" panose="02020603050405020304" pitchFamily="18" charset="0"/>
                <a:cs typeface="Times New Roman" panose="02020603050405020304" pitchFamily="18" charset="0"/>
              </a:rPr>
              <a:t>psf</a:t>
            </a:r>
            <a:endParaRPr lang="en-US" b="1" dirty="0">
              <a:latin typeface="Times New Roman" panose="02020603050405020304" pitchFamily="18" charset="0"/>
              <a:cs typeface="Times New Roman" panose="02020603050405020304" pitchFamily="18" charset="0"/>
            </a:endParaRPr>
          </a:p>
          <a:p>
            <a:pPr algn="ctr"/>
            <a:r>
              <a:rPr lang="en-US" b="1" dirty="0">
                <a:latin typeface="Times New Roman" panose="02020603050405020304" pitchFamily="18" charset="0"/>
                <a:cs typeface="Times New Roman" panose="02020603050405020304" pitchFamily="18" charset="0"/>
              </a:rPr>
              <a:t>226,750± </a:t>
            </a:r>
            <a:r>
              <a:rPr lang="en-US" b="1" dirty="0" err="1">
                <a:latin typeface="Times New Roman" panose="02020603050405020304" pitchFamily="18" charset="0"/>
                <a:cs typeface="Times New Roman" panose="02020603050405020304" pitchFamily="18" charset="0"/>
              </a:rPr>
              <a:t>nrsf</a:t>
            </a:r>
            <a:endParaRPr lang="en-US"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5271780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378342"/>
            <a:ext cx="6166531" cy="41174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2321265" y="4803913"/>
            <a:ext cx="4572000" cy="1292662"/>
          </a:xfrm>
          <a:prstGeom prst="rect">
            <a:avLst/>
          </a:prstGeom>
        </p:spPr>
        <p:txBody>
          <a:bodyPr>
            <a:spAutoFit/>
          </a:bodyPr>
          <a:lstStyle/>
          <a:p>
            <a:pPr algn="ctr"/>
            <a:r>
              <a:rPr lang="en-US" sz="2400" b="1" dirty="0">
                <a:latin typeface="Times New Roman" panose="02020603050405020304" pitchFamily="18" charset="0"/>
                <a:cs typeface="Times New Roman" panose="02020603050405020304" pitchFamily="18" charset="0"/>
              </a:rPr>
              <a:t>Marquette Building</a:t>
            </a:r>
          </a:p>
          <a:p>
            <a:pPr algn="ctr"/>
            <a:r>
              <a:rPr lang="en-US" b="1" dirty="0">
                <a:latin typeface="Times New Roman" panose="02020603050405020304" pitchFamily="18" charset="0"/>
                <a:cs typeface="Times New Roman" panose="02020603050405020304" pitchFamily="18" charset="0"/>
              </a:rPr>
              <a:t>Sold:   August 27, 2014</a:t>
            </a:r>
          </a:p>
          <a:p>
            <a:pPr algn="ctr"/>
            <a:r>
              <a:rPr lang="en-US" b="1" dirty="0">
                <a:latin typeface="Times New Roman" panose="02020603050405020304" pitchFamily="18" charset="0"/>
                <a:cs typeface="Times New Roman" panose="02020603050405020304" pitchFamily="18" charset="0"/>
              </a:rPr>
              <a:t>$13,400,000, or $59.10 </a:t>
            </a:r>
            <a:r>
              <a:rPr lang="en-US" b="1" dirty="0" err="1" smtClean="0">
                <a:latin typeface="Times New Roman" panose="02020603050405020304" pitchFamily="18" charset="0"/>
                <a:cs typeface="Times New Roman" panose="02020603050405020304" pitchFamily="18" charset="0"/>
              </a:rPr>
              <a:t>psf</a:t>
            </a:r>
            <a:r>
              <a:rPr lang="en-US" b="1" dirty="0" smtClean="0">
                <a:latin typeface="Times New Roman" panose="02020603050405020304" pitchFamily="18" charset="0"/>
                <a:cs typeface="Times New Roman" panose="02020603050405020304" pitchFamily="18" charset="0"/>
              </a:rPr>
              <a:t> </a:t>
            </a:r>
          </a:p>
          <a:p>
            <a:pPr algn="ctr"/>
            <a:r>
              <a:rPr lang="en-US" b="1" dirty="0" smtClean="0">
                <a:latin typeface="Times New Roman" panose="02020603050405020304" pitchFamily="18" charset="0"/>
                <a:cs typeface="Times New Roman" panose="02020603050405020304" pitchFamily="18" charset="0"/>
              </a:rPr>
              <a:t>164,000</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nrsf</a:t>
            </a:r>
            <a:endParaRPr lang="en-US"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9329623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371715"/>
            <a:ext cx="6324600" cy="42230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2400300" y="4876800"/>
            <a:ext cx="4572000" cy="1292662"/>
          </a:xfrm>
          <a:prstGeom prst="rect">
            <a:avLst/>
          </a:prstGeom>
        </p:spPr>
        <p:txBody>
          <a:bodyPr>
            <a:spAutoFit/>
          </a:bodyPr>
          <a:lstStyle/>
          <a:p>
            <a:pPr algn="ctr"/>
            <a:r>
              <a:rPr lang="en-US" sz="2400" b="1" dirty="0" err="1">
                <a:latin typeface="Times New Roman" panose="02020603050405020304" pitchFamily="18" charset="0"/>
                <a:cs typeface="Times New Roman" panose="02020603050405020304" pitchFamily="18" charset="0"/>
              </a:rPr>
              <a:t>Hemmeter</a:t>
            </a:r>
            <a:r>
              <a:rPr lang="en-US" sz="2400" b="1" dirty="0">
                <a:latin typeface="Times New Roman" panose="02020603050405020304" pitchFamily="18" charset="0"/>
                <a:cs typeface="Times New Roman" panose="02020603050405020304" pitchFamily="18" charset="0"/>
              </a:rPr>
              <a:t> Building</a:t>
            </a:r>
          </a:p>
          <a:p>
            <a:pPr algn="ctr"/>
            <a:r>
              <a:rPr lang="en-US" b="1" dirty="0">
                <a:latin typeface="Times New Roman" panose="02020603050405020304" pitchFamily="18" charset="0"/>
                <a:cs typeface="Times New Roman" panose="02020603050405020304" pitchFamily="18" charset="0"/>
              </a:rPr>
              <a:t>Sold:   September 2, 2015</a:t>
            </a:r>
          </a:p>
          <a:p>
            <a:pPr algn="ctr"/>
            <a:r>
              <a:rPr lang="en-US" b="1" dirty="0">
                <a:latin typeface="Times New Roman" panose="02020603050405020304" pitchFamily="18" charset="0"/>
                <a:cs typeface="Times New Roman" panose="02020603050405020304" pitchFamily="18" charset="0"/>
              </a:rPr>
              <a:t>$5,975,000, or $119.50 </a:t>
            </a:r>
            <a:r>
              <a:rPr lang="en-US" b="1" dirty="0" err="1">
                <a:latin typeface="Times New Roman" panose="02020603050405020304" pitchFamily="18" charset="0"/>
                <a:cs typeface="Times New Roman" panose="02020603050405020304" pitchFamily="18" charset="0"/>
              </a:rPr>
              <a:t>psf</a:t>
            </a:r>
            <a:endParaRPr lang="en-US" b="1" dirty="0">
              <a:latin typeface="Times New Roman" panose="02020603050405020304" pitchFamily="18" charset="0"/>
              <a:cs typeface="Times New Roman" panose="02020603050405020304" pitchFamily="18" charset="0"/>
            </a:endParaRPr>
          </a:p>
          <a:p>
            <a:pPr algn="ctr"/>
            <a:r>
              <a:rPr lang="en-US" b="1" dirty="0">
                <a:latin typeface="Times New Roman" panose="02020603050405020304" pitchFamily="18" charset="0"/>
                <a:cs typeface="Times New Roman" panose="02020603050405020304" pitchFamily="18" charset="0"/>
              </a:rPr>
              <a:t>50,000± </a:t>
            </a:r>
            <a:r>
              <a:rPr lang="en-US" b="1" dirty="0" err="1">
                <a:latin typeface="Times New Roman" panose="02020603050405020304" pitchFamily="18" charset="0"/>
                <a:cs typeface="Times New Roman" panose="02020603050405020304" pitchFamily="18" charset="0"/>
              </a:rPr>
              <a:t>nrsf</a:t>
            </a:r>
            <a:endParaRPr lang="en-US"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8423893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457200"/>
            <a:ext cx="6295903" cy="472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2309751" y="5334000"/>
            <a:ext cx="4572000" cy="1292662"/>
          </a:xfrm>
          <a:prstGeom prst="rect">
            <a:avLst/>
          </a:prstGeom>
        </p:spPr>
        <p:txBody>
          <a:bodyPr>
            <a:spAutoFit/>
          </a:bodyPr>
          <a:lstStyle/>
          <a:p>
            <a:pPr algn="ctr"/>
            <a:r>
              <a:rPr lang="en-US" sz="2400" b="1" dirty="0">
                <a:latin typeface="Times New Roman" panose="02020603050405020304" pitchFamily="18" charset="0"/>
                <a:cs typeface="Times New Roman" panose="02020603050405020304" pitchFamily="18" charset="0"/>
              </a:rPr>
              <a:t>Woodbridge Building</a:t>
            </a:r>
          </a:p>
          <a:p>
            <a:pPr algn="ctr"/>
            <a:r>
              <a:rPr lang="en-US" b="1" dirty="0">
                <a:latin typeface="Times New Roman" panose="02020603050405020304" pitchFamily="18" charset="0"/>
                <a:cs typeface="Times New Roman" panose="02020603050405020304" pitchFamily="18" charset="0"/>
              </a:rPr>
              <a:t>Sold:   September 30, 2015</a:t>
            </a:r>
          </a:p>
          <a:p>
            <a:pPr algn="ctr"/>
            <a:r>
              <a:rPr lang="en-US" b="1" dirty="0">
                <a:latin typeface="Times New Roman" panose="02020603050405020304" pitchFamily="18" charset="0"/>
                <a:cs typeface="Times New Roman" panose="02020603050405020304" pitchFamily="18" charset="0"/>
              </a:rPr>
              <a:t>$3,500,000, or $109.38 </a:t>
            </a:r>
            <a:r>
              <a:rPr lang="en-US" b="1" dirty="0" err="1">
                <a:latin typeface="Times New Roman" panose="02020603050405020304" pitchFamily="18" charset="0"/>
                <a:cs typeface="Times New Roman" panose="02020603050405020304" pitchFamily="18" charset="0"/>
              </a:rPr>
              <a:t>psf</a:t>
            </a:r>
            <a:endParaRPr lang="en-US" b="1" dirty="0">
              <a:latin typeface="Times New Roman" panose="02020603050405020304" pitchFamily="18" charset="0"/>
              <a:cs typeface="Times New Roman" panose="02020603050405020304" pitchFamily="18" charset="0"/>
            </a:endParaRPr>
          </a:p>
          <a:p>
            <a:pPr algn="ctr"/>
            <a:r>
              <a:rPr lang="en-US" b="1" dirty="0">
                <a:latin typeface="Times New Roman" panose="02020603050405020304" pitchFamily="18" charset="0"/>
                <a:cs typeface="Times New Roman" panose="02020603050405020304" pitchFamily="18" charset="0"/>
              </a:rPr>
              <a:t>32,000± </a:t>
            </a:r>
            <a:r>
              <a:rPr lang="en-US" b="1" dirty="0" err="1">
                <a:latin typeface="Times New Roman" panose="02020603050405020304" pitchFamily="18" charset="0"/>
                <a:cs typeface="Times New Roman" panose="02020603050405020304" pitchFamily="18" charset="0"/>
              </a:rPr>
              <a:t>nrsf</a:t>
            </a:r>
            <a:endParaRPr lang="en-US"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7967480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0" y="213953"/>
            <a:ext cx="3917291" cy="461665"/>
          </a:xfrm>
          <a:prstGeom prst="rect">
            <a:avLst/>
          </a:prstGeom>
        </p:spPr>
        <p:txBody>
          <a:bodyPr wrap="none">
            <a:spAutoFit/>
          </a:bodyPr>
          <a:lstStyle/>
          <a:p>
            <a:r>
              <a:rPr lang="en-US" sz="2400" b="1" dirty="0">
                <a:latin typeface="Times New Roman" panose="02020603050405020304" pitchFamily="18" charset="0"/>
                <a:cs typeface="Times New Roman" panose="02020603050405020304" pitchFamily="18" charset="0"/>
              </a:rPr>
              <a:t>Conditions to be Considered</a:t>
            </a:r>
          </a:p>
        </p:txBody>
      </p:sp>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0400" y="675620"/>
            <a:ext cx="4276725" cy="587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4820866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9400" y="6626"/>
            <a:ext cx="4802590" cy="655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3450151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9400" y="0"/>
            <a:ext cx="4765606" cy="6581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9998371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3400" y="422366"/>
            <a:ext cx="1859805" cy="461665"/>
          </a:xfrm>
          <a:prstGeom prst="rect">
            <a:avLst/>
          </a:prstGeom>
        </p:spPr>
        <p:txBody>
          <a:bodyPr wrap="none">
            <a:spAutoFit/>
          </a:bodyPr>
          <a:lstStyle/>
          <a:p>
            <a:r>
              <a:rPr lang="en-US" sz="2400" b="1" dirty="0">
                <a:latin typeface="Times New Roman" panose="02020603050405020304" pitchFamily="18" charset="0"/>
                <a:cs typeface="Times New Roman" panose="02020603050405020304" pitchFamily="18" charset="0"/>
              </a:rPr>
              <a:t>Summarized</a:t>
            </a:r>
          </a:p>
        </p:txBody>
      </p:sp>
      <p:graphicFrame>
        <p:nvGraphicFramePr>
          <p:cNvPr id="3" name="Table 2"/>
          <p:cNvGraphicFramePr>
            <a:graphicFrameLocks noGrp="1"/>
          </p:cNvGraphicFramePr>
          <p:nvPr>
            <p:extLst>
              <p:ext uri="{D42A27DB-BD31-4B8C-83A1-F6EECF244321}">
                <p14:modId xmlns:p14="http://schemas.microsoft.com/office/powerpoint/2010/main" val="3835945601"/>
              </p:ext>
            </p:extLst>
          </p:nvPr>
        </p:nvGraphicFramePr>
        <p:xfrm>
          <a:off x="533400" y="1143000"/>
          <a:ext cx="8153400" cy="3368040"/>
        </p:xfrm>
        <a:graphic>
          <a:graphicData uri="http://schemas.openxmlformats.org/drawingml/2006/table">
            <a:tbl>
              <a:tblPr firstRow="1" bandRow="1">
                <a:tableStyleId>{5C22544A-7EE6-4342-B048-85BDC9FD1C3A}</a:tableStyleId>
              </a:tblPr>
              <a:tblGrid>
                <a:gridCol w="1405692"/>
                <a:gridCol w="1016110"/>
                <a:gridCol w="1311998"/>
                <a:gridCol w="990600"/>
                <a:gridCol w="1143000"/>
                <a:gridCol w="1066800"/>
                <a:gridCol w="1219200"/>
              </a:tblGrid>
              <a:tr h="408940">
                <a:tc>
                  <a:txBody>
                    <a:bodyPr/>
                    <a:lstStyle/>
                    <a:p>
                      <a:pPr algn="l"/>
                      <a:endParaRPr lang="en-US" sz="1200" dirty="0">
                        <a:latin typeface="Times New Roman" panose="02020603050405020304" pitchFamily="18" charset="0"/>
                        <a:cs typeface="Times New Roman" panose="02020603050405020304" pitchFamily="18" charset="0"/>
                      </a:endParaRPr>
                    </a:p>
                  </a:txBody>
                  <a:tcPr anchor="ctr"/>
                </a:tc>
                <a:tc>
                  <a:txBody>
                    <a:bodyPr/>
                    <a:lstStyle/>
                    <a:p>
                      <a:pPr algn="ctr"/>
                      <a:r>
                        <a:rPr lang="en-US" sz="1200" dirty="0" smtClean="0">
                          <a:latin typeface="Times New Roman" panose="02020603050405020304" pitchFamily="18" charset="0"/>
                          <a:cs typeface="Times New Roman" panose="02020603050405020304" pitchFamily="18" charset="0"/>
                        </a:rPr>
                        <a:t>Cornice &amp; Slate</a:t>
                      </a:r>
                      <a:endParaRPr lang="en-US" sz="1200" dirty="0">
                        <a:latin typeface="Times New Roman" panose="02020603050405020304" pitchFamily="18" charset="0"/>
                        <a:cs typeface="Times New Roman" panose="02020603050405020304" pitchFamily="18" charset="0"/>
                      </a:endParaRPr>
                    </a:p>
                  </a:txBody>
                  <a:tcPr anchor="ctr"/>
                </a:tc>
                <a:tc>
                  <a:txBody>
                    <a:bodyPr/>
                    <a:lstStyle/>
                    <a:p>
                      <a:pPr algn="ctr"/>
                      <a:r>
                        <a:rPr lang="en-US" sz="1200" dirty="0" smtClean="0">
                          <a:latin typeface="Times New Roman" panose="02020603050405020304" pitchFamily="18" charset="0"/>
                          <a:cs typeface="Times New Roman" panose="02020603050405020304" pitchFamily="18" charset="0"/>
                        </a:rPr>
                        <a:t>Globe Bldg.</a:t>
                      </a:r>
                      <a:endParaRPr lang="en-US" sz="1200" dirty="0">
                        <a:latin typeface="Times New Roman" panose="02020603050405020304" pitchFamily="18" charset="0"/>
                        <a:cs typeface="Times New Roman" panose="02020603050405020304" pitchFamily="18" charset="0"/>
                      </a:endParaRPr>
                    </a:p>
                  </a:txBody>
                  <a:tcPr anchor="ctr"/>
                </a:tc>
                <a:tc>
                  <a:txBody>
                    <a:bodyPr/>
                    <a:lstStyle/>
                    <a:p>
                      <a:pPr algn="ctr"/>
                      <a:r>
                        <a:rPr lang="en-US" sz="1200" dirty="0" smtClean="0">
                          <a:latin typeface="Times New Roman" panose="02020603050405020304" pitchFamily="18" charset="0"/>
                          <a:cs typeface="Times New Roman" panose="02020603050405020304" pitchFamily="18" charset="0"/>
                        </a:rPr>
                        <a:t>Old County Bldg.</a:t>
                      </a:r>
                      <a:endParaRPr lang="en-US" sz="1200" dirty="0">
                        <a:latin typeface="Times New Roman" panose="02020603050405020304" pitchFamily="18" charset="0"/>
                        <a:cs typeface="Times New Roman" panose="02020603050405020304" pitchFamily="18" charset="0"/>
                      </a:endParaRPr>
                    </a:p>
                  </a:txBody>
                  <a:tcPr anchor="ctr"/>
                </a:tc>
                <a:tc>
                  <a:txBody>
                    <a:bodyPr/>
                    <a:lstStyle/>
                    <a:p>
                      <a:pPr algn="ctr"/>
                      <a:r>
                        <a:rPr lang="en-US" sz="1200" dirty="0" smtClean="0">
                          <a:latin typeface="Times New Roman" panose="02020603050405020304" pitchFamily="18" charset="0"/>
                          <a:cs typeface="Times New Roman" panose="02020603050405020304" pitchFamily="18" charset="0"/>
                        </a:rPr>
                        <a:t>Marquette Bldg.</a:t>
                      </a:r>
                      <a:endParaRPr lang="en-US" sz="1200" dirty="0">
                        <a:latin typeface="Times New Roman" panose="02020603050405020304" pitchFamily="18" charset="0"/>
                        <a:cs typeface="Times New Roman" panose="02020603050405020304" pitchFamily="18" charset="0"/>
                      </a:endParaRPr>
                    </a:p>
                  </a:txBody>
                  <a:tcPr anchor="ctr"/>
                </a:tc>
                <a:tc>
                  <a:txBody>
                    <a:bodyPr/>
                    <a:lstStyle/>
                    <a:p>
                      <a:pPr algn="ctr"/>
                      <a:r>
                        <a:rPr lang="en-US" sz="1200" dirty="0" err="1" smtClean="0">
                          <a:latin typeface="Times New Roman" panose="02020603050405020304" pitchFamily="18" charset="0"/>
                          <a:cs typeface="Times New Roman" panose="02020603050405020304" pitchFamily="18" charset="0"/>
                        </a:rPr>
                        <a:t>Hemmeter</a:t>
                      </a:r>
                      <a:r>
                        <a:rPr lang="en-US" sz="1200" dirty="0" smtClean="0">
                          <a:latin typeface="Times New Roman" panose="02020603050405020304" pitchFamily="18" charset="0"/>
                          <a:cs typeface="Times New Roman" panose="02020603050405020304" pitchFamily="18" charset="0"/>
                        </a:rPr>
                        <a:t> Bldg.</a:t>
                      </a:r>
                      <a:endParaRPr lang="en-US" sz="1200" dirty="0">
                        <a:latin typeface="Times New Roman" panose="02020603050405020304" pitchFamily="18" charset="0"/>
                        <a:cs typeface="Times New Roman" panose="02020603050405020304" pitchFamily="18" charset="0"/>
                      </a:endParaRPr>
                    </a:p>
                  </a:txBody>
                  <a:tcPr anchor="ctr"/>
                </a:tc>
                <a:tc>
                  <a:txBody>
                    <a:bodyPr/>
                    <a:lstStyle/>
                    <a:p>
                      <a:pPr algn="ctr"/>
                      <a:r>
                        <a:rPr lang="en-US" sz="1200" dirty="0" smtClean="0">
                          <a:latin typeface="Times New Roman" panose="02020603050405020304" pitchFamily="18" charset="0"/>
                          <a:cs typeface="Times New Roman" panose="02020603050405020304" pitchFamily="18" charset="0"/>
                        </a:rPr>
                        <a:t>Woodbridge</a:t>
                      </a:r>
                      <a:endParaRPr lang="en-US" sz="1200" dirty="0">
                        <a:latin typeface="Times New Roman" panose="02020603050405020304" pitchFamily="18" charset="0"/>
                        <a:cs typeface="Times New Roman" panose="02020603050405020304" pitchFamily="18" charset="0"/>
                      </a:endParaRPr>
                    </a:p>
                  </a:txBody>
                  <a:tcPr anchor="ctr"/>
                </a:tc>
              </a:tr>
              <a:tr h="408940">
                <a:tc>
                  <a:txBody>
                    <a:bodyPr/>
                    <a:lstStyle/>
                    <a:p>
                      <a:pPr algn="l"/>
                      <a:r>
                        <a:rPr lang="en-US" sz="1200" dirty="0" smtClean="0">
                          <a:latin typeface="Times New Roman" panose="02020603050405020304" pitchFamily="18" charset="0"/>
                          <a:cs typeface="Times New Roman" panose="02020603050405020304" pitchFamily="18" charset="0"/>
                        </a:rPr>
                        <a:t>Sale Date</a:t>
                      </a:r>
                      <a:endParaRPr lang="en-US" sz="1200" dirty="0">
                        <a:latin typeface="Times New Roman" panose="02020603050405020304" pitchFamily="18" charset="0"/>
                        <a:cs typeface="Times New Roman" panose="02020603050405020304" pitchFamily="18" charset="0"/>
                      </a:endParaRPr>
                    </a:p>
                  </a:txBody>
                  <a:tcPr anchor="ctr"/>
                </a:tc>
                <a:tc>
                  <a:txBody>
                    <a:bodyPr/>
                    <a:lstStyle/>
                    <a:p>
                      <a:pPr algn="ctr"/>
                      <a:r>
                        <a:rPr lang="en-US" sz="1200" dirty="0" smtClean="0">
                          <a:latin typeface="Times New Roman" panose="02020603050405020304" pitchFamily="18" charset="0"/>
                          <a:cs typeface="Times New Roman" panose="02020603050405020304" pitchFamily="18" charset="0"/>
                        </a:rPr>
                        <a:t>8/9/13</a:t>
                      </a:r>
                      <a:endParaRPr lang="en-US" sz="1200" dirty="0">
                        <a:latin typeface="Times New Roman" panose="02020603050405020304" pitchFamily="18" charset="0"/>
                        <a:cs typeface="Times New Roman" panose="02020603050405020304" pitchFamily="18" charset="0"/>
                      </a:endParaRPr>
                    </a:p>
                  </a:txBody>
                  <a:tcPr anchor="ctr"/>
                </a:tc>
                <a:tc>
                  <a:txBody>
                    <a:bodyPr/>
                    <a:lstStyle/>
                    <a:p>
                      <a:pPr algn="ctr"/>
                      <a:r>
                        <a:rPr lang="en-US" sz="1200" dirty="0" smtClean="0">
                          <a:latin typeface="Times New Roman" panose="02020603050405020304" pitchFamily="18" charset="0"/>
                          <a:cs typeface="Times New Roman" panose="02020603050405020304" pitchFamily="18" charset="0"/>
                        </a:rPr>
                        <a:t>7/10/14</a:t>
                      </a:r>
                      <a:endParaRPr lang="en-US" sz="1200" dirty="0">
                        <a:latin typeface="Times New Roman" panose="02020603050405020304" pitchFamily="18" charset="0"/>
                        <a:cs typeface="Times New Roman" panose="02020603050405020304" pitchFamily="18" charset="0"/>
                      </a:endParaRPr>
                    </a:p>
                  </a:txBody>
                  <a:tcPr anchor="ctr"/>
                </a:tc>
                <a:tc>
                  <a:txBody>
                    <a:bodyPr/>
                    <a:lstStyle/>
                    <a:p>
                      <a:pPr algn="ctr"/>
                      <a:r>
                        <a:rPr lang="en-US" sz="1200" dirty="0" smtClean="0">
                          <a:latin typeface="Times New Roman" panose="02020603050405020304" pitchFamily="18" charset="0"/>
                          <a:cs typeface="Times New Roman" panose="02020603050405020304" pitchFamily="18" charset="0"/>
                        </a:rPr>
                        <a:t>8/27/14</a:t>
                      </a:r>
                      <a:endParaRPr lang="en-US" sz="1200" dirty="0">
                        <a:latin typeface="Times New Roman" panose="02020603050405020304" pitchFamily="18" charset="0"/>
                        <a:cs typeface="Times New Roman" panose="02020603050405020304" pitchFamily="18" charset="0"/>
                      </a:endParaRPr>
                    </a:p>
                  </a:txBody>
                  <a:tcPr anchor="ctr"/>
                </a:tc>
                <a:tc>
                  <a:txBody>
                    <a:bodyPr/>
                    <a:lstStyle/>
                    <a:p>
                      <a:pPr algn="ctr"/>
                      <a:r>
                        <a:rPr lang="en-US" sz="1200" dirty="0" smtClean="0">
                          <a:latin typeface="Times New Roman" panose="02020603050405020304" pitchFamily="18" charset="0"/>
                          <a:cs typeface="Times New Roman" panose="02020603050405020304" pitchFamily="18" charset="0"/>
                        </a:rPr>
                        <a:t>12/1/14</a:t>
                      </a:r>
                      <a:endParaRPr lang="en-US" sz="1200" dirty="0">
                        <a:latin typeface="Times New Roman" panose="02020603050405020304" pitchFamily="18" charset="0"/>
                        <a:cs typeface="Times New Roman" panose="02020603050405020304" pitchFamily="18" charset="0"/>
                      </a:endParaRPr>
                    </a:p>
                  </a:txBody>
                  <a:tcPr anchor="ctr"/>
                </a:tc>
                <a:tc>
                  <a:txBody>
                    <a:bodyPr/>
                    <a:lstStyle/>
                    <a:p>
                      <a:pPr algn="ctr"/>
                      <a:r>
                        <a:rPr lang="en-US" sz="1200" dirty="0" smtClean="0">
                          <a:latin typeface="Times New Roman" panose="02020603050405020304" pitchFamily="18" charset="0"/>
                          <a:cs typeface="Times New Roman" panose="02020603050405020304" pitchFamily="18" charset="0"/>
                        </a:rPr>
                        <a:t>9/2/2015</a:t>
                      </a:r>
                      <a:endParaRPr lang="en-US" sz="1200" dirty="0">
                        <a:latin typeface="Times New Roman" panose="02020603050405020304" pitchFamily="18" charset="0"/>
                        <a:cs typeface="Times New Roman" panose="02020603050405020304" pitchFamily="18" charset="0"/>
                      </a:endParaRPr>
                    </a:p>
                  </a:txBody>
                  <a:tcPr anchor="ctr"/>
                </a:tc>
                <a:tc>
                  <a:txBody>
                    <a:bodyPr/>
                    <a:lstStyle/>
                    <a:p>
                      <a:pPr algn="ctr"/>
                      <a:r>
                        <a:rPr lang="en-US" sz="1200" dirty="0" smtClean="0">
                          <a:latin typeface="Times New Roman" panose="02020603050405020304" pitchFamily="18" charset="0"/>
                          <a:cs typeface="Times New Roman" panose="02020603050405020304" pitchFamily="18" charset="0"/>
                        </a:rPr>
                        <a:t>9/2015</a:t>
                      </a:r>
                      <a:endParaRPr lang="en-US" sz="1200" dirty="0">
                        <a:latin typeface="Times New Roman" panose="02020603050405020304" pitchFamily="18" charset="0"/>
                        <a:cs typeface="Times New Roman" panose="02020603050405020304" pitchFamily="18" charset="0"/>
                      </a:endParaRPr>
                    </a:p>
                  </a:txBody>
                  <a:tcPr anchor="ctr"/>
                </a:tc>
              </a:tr>
              <a:tr h="408940">
                <a:tc>
                  <a:txBody>
                    <a:bodyPr/>
                    <a:lstStyle/>
                    <a:p>
                      <a:pPr algn="l"/>
                      <a:r>
                        <a:rPr lang="en-US" sz="1200" dirty="0" smtClean="0">
                          <a:latin typeface="Times New Roman" panose="02020603050405020304" pitchFamily="18" charset="0"/>
                          <a:cs typeface="Times New Roman" panose="02020603050405020304" pitchFamily="18" charset="0"/>
                        </a:rPr>
                        <a:t>Sale Price</a:t>
                      </a:r>
                      <a:endParaRPr lang="en-US" sz="1200" dirty="0">
                        <a:latin typeface="Times New Roman" panose="02020603050405020304" pitchFamily="18" charset="0"/>
                        <a:cs typeface="Times New Roman" panose="02020603050405020304" pitchFamily="18" charset="0"/>
                      </a:endParaRPr>
                    </a:p>
                  </a:txBody>
                  <a:tcPr anchor="ctr"/>
                </a:tc>
                <a:tc>
                  <a:txBody>
                    <a:bodyPr/>
                    <a:lstStyle/>
                    <a:p>
                      <a:pPr algn="ctr"/>
                      <a:r>
                        <a:rPr lang="en-US" sz="1200" dirty="0" smtClean="0">
                          <a:latin typeface="Times New Roman" panose="02020603050405020304" pitchFamily="18" charset="0"/>
                          <a:cs typeface="Times New Roman" panose="02020603050405020304" pitchFamily="18" charset="0"/>
                        </a:rPr>
                        <a:t>$1,400,000</a:t>
                      </a:r>
                      <a:endParaRPr lang="en-US" sz="1200" dirty="0">
                        <a:latin typeface="Times New Roman" panose="02020603050405020304" pitchFamily="18" charset="0"/>
                        <a:cs typeface="Times New Roman" panose="02020603050405020304" pitchFamily="18" charset="0"/>
                      </a:endParaRPr>
                    </a:p>
                  </a:txBody>
                  <a:tcPr anchor="ctr"/>
                </a:tc>
                <a:tc>
                  <a:txBody>
                    <a:bodyPr/>
                    <a:lstStyle/>
                    <a:p>
                      <a:pPr algn="ctr"/>
                      <a:r>
                        <a:rPr lang="en-US" sz="1200" dirty="0" smtClean="0">
                          <a:latin typeface="Times New Roman" panose="02020603050405020304" pitchFamily="18" charset="0"/>
                          <a:cs typeface="Times New Roman" panose="02020603050405020304" pitchFamily="18" charset="0"/>
                        </a:rPr>
                        <a:t>$3,300,000</a:t>
                      </a:r>
                      <a:endParaRPr lang="en-US" sz="1200" dirty="0">
                        <a:latin typeface="Times New Roman" panose="02020603050405020304" pitchFamily="18" charset="0"/>
                        <a:cs typeface="Times New Roman" panose="02020603050405020304" pitchFamily="18" charset="0"/>
                      </a:endParaRPr>
                    </a:p>
                  </a:txBody>
                  <a:tcPr anchor="ctr"/>
                </a:tc>
                <a:tc>
                  <a:txBody>
                    <a:bodyPr/>
                    <a:lstStyle/>
                    <a:p>
                      <a:pPr algn="ctr"/>
                      <a:r>
                        <a:rPr lang="en-US" sz="1200" dirty="0" smtClean="0">
                          <a:latin typeface="Times New Roman" panose="02020603050405020304" pitchFamily="18" charset="0"/>
                          <a:cs typeface="Times New Roman" panose="02020603050405020304" pitchFamily="18" charset="0"/>
                        </a:rPr>
                        <a:t>$13,400,000</a:t>
                      </a:r>
                      <a:endParaRPr lang="en-US" sz="1200" dirty="0">
                        <a:latin typeface="Times New Roman" panose="02020603050405020304" pitchFamily="18" charset="0"/>
                        <a:cs typeface="Times New Roman" panose="02020603050405020304" pitchFamily="18" charset="0"/>
                      </a:endParaRPr>
                    </a:p>
                  </a:txBody>
                  <a:tcPr anchor="ctr"/>
                </a:tc>
                <a:tc>
                  <a:txBody>
                    <a:bodyPr/>
                    <a:lstStyle/>
                    <a:p>
                      <a:pPr algn="ctr"/>
                      <a:r>
                        <a:rPr lang="en-US" sz="1200" dirty="0" smtClean="0">
                          <a:latin typeface="Times New Roman" panose="02020603050405020304" pitchFamily="18" charset="0"/>
                          <a:cs typeface="Times New Roman" panose="02020603050405020304" pitchFamily="18" charset="0"/>
                        </a:rPr>
                        <a:t>$5,775,000</a:t>
                      </a:r>
                      <a:endParaRPr lang="en-US" sz="1200" dirty="0">
                        <a:latin typeface="Times New Roman" panose="02020603050405020304" pitchFamily="18" charset="0"/>
                        <a:cs typeface="Times New Roman" panose="02020603050405020304" pitchFamily="18" charset="0"/>
                      </a:endParaRPr>
                    </a:p>
                  </a:txBody>
                  <a:tcPr anchor="ctr"/>
                </a:tc>
                <a:tc>
                  <a:txBody>
                    <a:bodyPr/>
                    <a:lstStyle/>
                    <a:p>
                      <a:pPr algn="ctr"/>
                      <a:r>
                        <a:rPr lang="en-US" sz="1200" dirty="0" smtClean="0">
                          <a:latin typeface="Times New Roman" panose="02020603050405020304" pitchFamily="18" charset="0"/>
                          <a:cs typeface="Times New Roman" panose="02020603050405020304" pitchFamily="18" charset="0"/>
                        </a:rPr>
                        <a:t>$5,975,000</a:t>
                      </a:r>
                      <a:endParaRPr lang="en-US" sz="1200" dirty="0">
                        <a:latin typeface="Times New Roman" panose="02020603050405020304" pitchFamily="18" charset="0"/>
                        <a:cs typeface="Times New Roman" panose="02020603050405020304" pitchFamily="18" charset="0"/>
                      </a:endParaRPr>
                    </a:p>
                  </a:txBody>
                  <a:tcPr anchor="ctr"/>
                </a:tc>
                <a:tc>
                  <a:txBody>
                    <a:bodyPr/>
                    <a:lstStyle/>
                    <a:p>
                      <a:pPr algn="ctr"/>
                      <a:r>
                        <a:rPr lang="en-US" sz="1200" dirty="0" smtClean="0">
                          <a:latin typeface="Times New Roman" panose="02020603050405020304" pitchFamily="18" charset="0"/>
                          <a:cs typeface="Times New Roman" panose="02020603050405020304" pitchFamily="18" charset="0"/>
                        </a:rPr>
                        <a:t>$3,500,000</a:t>
                      </a:r>
                      <a:endParaRPr lang="en-US" sz="1200" dirty="0">
                        <a:latin typeface="Times New Roman" panose="02020603050405020304" pitchFamily="18" charset="0"/>
                        <a:cs typeface="Times New Roman" panose="02020603050405020304" pitchFamily="18" charset="0"/>
                      </a:endParaRPr>
                    </a:p>
                  </a:txBody>
                  <a:tcPr anchor="ctr"/>
                </a:tc>
              </a:tr>
              <a:tr h="408940">
                <a:tc>
                  <a:txBody>
                    <a:bodyPr/>
                    <a:lstStyle/>
                    <a:p>
                      <a:pPr algn="l"/>
                      <a:r>
                        <a:rPr lang="en-US" sz="1200" dirty="0" smtClean="0">
                          <a:latin typeface="Times New Roman" panose="02020603050405020304" pitchFamily="18" charset="0"/>
                          <a:cs typeface="Times New Roman" panose="02020603050405020304" pitchFamily="18" charset="0"/>
                        </a:rPr>
                        <a:t>Unit Rate Paid</a:t>
                      </a:r>
                      <a:endParaRPr lang="en-US" sz="1200" dirty="0">
                        <a:latin typeface="Times New Roman" panose="02020603050405020304" pitchFamily="18" charset="0"/>
                        <a:cs typeface="Times New Roman" panose="02020603050405020304" pitchFamily="18" charset="0"/>
                      </a:endParaRPr>
                    </a:p>
                  </a:txBody>
                  <a:tcPr anchor="ctr"/>
                </a:tc>
                <a:tc>
                  <a:txBody>
                    <a:bodyPr/>
                    <a:lstStyle/>
                    <a:p>
                      <a:pPr algn="ctr"/>
                      <a:r>
                        <a:rPr lang="en-US" sz="1200" dirty="0" smtClean="0">
                          <a:latin typeface="Times New Roman" panose="02020603050405020304" pitchFamily="18" charset="0"/>
                          <a:cs typeface="Times New Roman" panose="02020603050405020304" pitchFamily="18" charset="0"/>
                        </a:rPr>
                        <a:t>$63.77 </a:t>
                      </a:r>
                      <a:r>
                        <a:rPr lang="en-US" sz="1200" dirty="0" err="1" smtClean="0">
                          <a:latin typeface="Times New Roman" panose="02020603050405020304" pitchFamily="18" charset="0"/>
                          <a:cs typeface="Times New Roman" panose="02020603050405020304" pitchFamily="18" charset="0"/>
                        </a:rPr>
                        <a:t>psf</a:t>
                      </a:r>
                      <a:endParaRPr lang="en-US" sz="1200" dirty="0">
                        <a:latin typeface="Times New Roman" panose="02020603050405020304" pitchFamily="18" charset="0"/>
                        <a:cs typeface="Times New Roman" panose="02020603050405020304" pitchFamily="18" charset="0"/>
                      </a:endParaRPr>
                    </a:p>
                  </a:txBody>
                  <a:tcPr anchor="ctr"/>
                </a:tc>
                <a:tc>
                  <a:txBody>
                    <a:bodyPr/>
                    <a:lstStyle/>
                    <a:p>
                      <a:pPr algn="ctr"/>
                      <a:r>
                        <a:rPr lang="en-US" sz="1200" dirty="0" smtClean="0">
                          <a:latin typeface="Times New Roman" panose="02020603050405020304" pitchFamily="18" charset="0"/>
                          <a:cs typeface="Times New Roman" panose="02020603050405020304" pitchFamily="18" charset="0"/>
                        </a:rPr>
                        <a:t>$56.90</a:t>
                      </a:r>
                      <a:endParaRPr lang="en-US" sz="1200" dirty="0">
                        <a:latin typeface="Times New Roman" panose="02020603050405020304" pitchFamily="18" charset="0"/>
                        <a:cs typeface="Times New Roman" panose="02020603050405020304" pitchFamily="18" charset="0"/>
                      </a:endParaRPr>
                    </a:p>
                  </a:txBody>
                  <a:tcPr anchor="ctr"/>
                </a:tc>
                <a:tc>
                  <a:txBody>
                    <a:bodyPr/>
                    <a:lstStyle/>
                    <a:p>
                      <a:pPr algn="ctr"/>
                      <a:r>
                        <a:rPr lang="en-US" sz="1200" dirty="0" smtClean="0">
                          <a:latin typeface="Times New Roman" panose="02020603050405020304" pitchFamily="18" charset="0"/>
                          <a:cs typeface="Times New Roman" panose="02020603050405020304" pitchFamily="18" charset="0"/>
                        </a:rPr>
                        <a:t>$59.10</a:t>
                      </a:r>
                      <a:endParaRPr lang="en-US" sz="1200" dirty="0">
                        <a:latin typeface="Times New Roman" panose="02020603050405020304" pitchFamily="18" charset="0"/>
                        <a:cs typeface="Times New Roman" panose="02020603050405020304" pitchFamily="18" charset="0"/>
                      </a:endParaRPr>
                    </a:p>
                  </a:txBody>
                  <a:tcPr anchor="ctr"/>
                </a:tc>
                <a:tc>
                  <a:txBody>
                    <a:bodyPr/>
                    <a:lstStyle/>
                    <a:p>
                      <a:pPr algn="ctr"/>
                      <a:r>
                        <a:rPr lang="en-US" sz="1200" dirty="0" smtClean="0">
                          <a:latin typeface="Times New Roman" panose="02020603050405020304" pitchFamily="18" charset="0"/>
                          <a:cs typeface="Times New Roman" panose="02020603050405020304" pitchFamily="18" charset="0"/>
                        </a:rPr>
                        <a:t>$35.21</a:t>
                      </a:r>
                      <a:endParaRPr lang="en-US" sz="1200" dirty="0">
                        <a:latin typeface="Times New Roman" panose="02020603050405020304" pitchFamily="18" charset="0"/>
                        <a:cs typeface="Times New Roman" panose="02020603050405020304" pitchFamily="18" charset="0"/>
                      </a:endParaRPr>
                    </a:p>
                  </a:txBody>
                  <a:tcPr anchor="ctr"/>
                </a:tc>
                <a:tc>
                  <a:txBody>
                    <a:bodyPr/>
                    <a:lstStyle/>
                    <a:p>
                      <a:pPr algn="ctr"/>
                      <a:r>
                        <a:rPr lang="en-US" sz="1200" dirty="0" smtClean="0">
                          <a:latin typeface="Times New Roman" panose="02020603050405020304" pitchFamily="18" charset="0"/>
                          <a:cs typeface="Times New Roman" panose="02020603050405020304" pitchFamily="18" charset="0"/>
                        </a:rPr>
                        <a:t>$119.50</a:t>
                      </a:r>
                      <a:endParaRPr lang="en-US" sz="1200" dirty="0">
                        <a:latin typeface="Times New Roman" panose="02020603050405020304" pitchFamily="18" charset="0"/>
                        <a:cs typeface="Times New Roman" panose="02020603050405020304" pitchFamily="18" charset="0"/>
                      </a:endParaRPr>
                    </a:p>
                  </a:txBody>
                  <a:tcPr anchor="ctr"/>
                </a:tc>
                <a:tc>
                  <a:txBody>
                    <a:bodyPr/>
                    <a:lstStyle/>
                    <a:p>
                      <a:pPr algn="ctr"/>
                      <a:r>
                        <a:rPr lang="en-US" sz="1200" dirty="0" smtClean="0">
                          <a:latin typeface="Times New Roman" panose="02020603050405020304" pitchFamily="18" charset="0"/>
                          <a:cs typeface="Times New Roman" panose="02020603050405020304" pitchFamily="18" charset="0"/>
                        </a:rPr>
                        <a:t>$109.38</a:t>
                      </a:r>
                      <a:endParaRPr lang="en-US" sz="1200" dirty="0">
                        <a:latin typeface="Times New Roman" panose="02020603050405020304" pitchFamily="18" charset="0"/>
                        <a:cs typeface="Times New Roman" panose="02020603050405020304" pitchFamily="18" charset="0"/>
                      </a:endParaRPr>
                    </a:p>
                  </a:txBody>
                  <a:tcPr anchor="ctr"/>
                </a:tc>
              </a:tr>
              <a:tr h="408940">
                <a:tc>
                  <a:txBody>
                    <a:bodyPr/>
                    <a:lstStyle/>
                    <a:p>
                      <a:pPr algn="l"/>
                      <a:r>
                        <a:rPr lang="en-US" sz="1200" dirty="0" smtClean="0">
                          <a:latin typeface="Times New Roman" panose="02020603050405020304" pitchFamily="18" charset="0"/>
                          <a:cs typeface="Times New Roman" panose="02020603050405020304" pitchFamily="18" charset="0"/>
                        </a:rPr>
                        <a:t>Overall Adjustment</a:t>
                      </a:r>
                      <a:endParaRPr lang="en-US" sz="1200" dirty="0">
                        <a:latin typeface="Times New Roman" panose="02020603050405020304" pitchFamily="18" charset="0"/>
                        <a:cs typeface="Times New Roman" panose="02020603050405020304" pitchFamily="18" charset="0"/>
                      </a:endParaRPr>
                    </a:p>
                  </a:txBody>
                  <a:tcPr anchor="ctr"/>
                </a:tc>
                <a:tc>
                  <a:txBody>
                    <a:bodyPr/>
                    <a:lstStyle/>
                    <a:p>
                      <a:pPr algn="ctr"/>
                      <a:r>
                        <a:rPr lang="en-US" sz="1200" dirty="0" smtClean="0">
                          <a:latin typeface="Times New Roman" panose="02020603050405020304" pitchFamily="18" charset="0"/>
                          <a:cs typeface="Times New Roman" panose="02020603050405020304" pitchFamily="18" charset="0"/>
                        </a:rPr>
                        <a:t>Upward</a:t>
                      </a:r>
                      <a:endParaRPr lang="en-US" sz="1200" dirty="0">
                        <a:latin typeface="Times New Roman" panose="02020603050405020304" pitchFamily="18" charset="0"/>
                        <a:cs typeface="Times New Roman" panose="02020603050405020304" pitchFamily="18" charset="0"/>
                      </a:endParaRPr>
                    </a:p>
                  </a:txBody>
                  <a:tcPr anchor="ctr"/>
                </a:tc>
                <a:tc>
                  <a:txBody>
                    <a:bodyPr/>
                    <a:lstStyle/>
                    <a:p>
                      <a:pPr algn="ctr"/>
                      <a:r>
                        <a:rPr lang="en-US" sz="1200" dirty="0" smtClean="0">
                          <a:latin typeface="Times New Roman" panose="02020603050405020304" pitchFamily="18" charset="0"/>
                          <a:cs typeface="Times New Roman" panose="02020603050405020304" pitchFamily="18" charset="0"/>
                        </a:rPr>
                        <a:t>Upward</a:t>
                      </a:r>
                      <a:endParaRPr lang="en-US" sz="1200" dirty="0">
                        <a:latin typeface="Times New Roman" panose="02020603050405020304" pitchFamily="18" charset="0"/>
                        <a:cs typeface="Times New Roman" panose="02020603050405020304" pitchFamily="18" charset="0"/>
                      </a:endParaRPr>
                    </a:p>
                  </a:txBody>
                  <a:tcPr anchor="ctr"/>
                </a:tc>
                <a:tc>
                  <a:txBody>
                    <a:bodyPr/>
                    <a:lstStyle/>
                    <a:p>
                      <a:pPr algn="ctr"/>
                      <a:r>
                        <a:rPr lang="en-US" sz="1200" dirty="0" smtClean="0">
                          <a:latin typeface="Times New Roman" panose="02020603050405020304" pitchFamily="18" charset="0"/>
                          <a:cs typeface="Times New Roman" panose="02020603050405020304" pitchFamily="18" charset="0"/>
                        </a:rPr>
                        <a:t>Upward</a:t>
                      </a:r>
                      <a:endParaRPr lang="en-US" sz="1200" dirty="0">
                        <a:latin typeface="Times New Roman" panose="02020603050405020304" pitchFamily="18" charset="0"/>
                        <a:cs typeface="Times New Roman" panose="02020603050405020304" pitchFamily="18" charset="0"/>
                      </a:endParaRPr>
                    </a:p>
                  </a:txBody>
                  <a:tcPr anchor="ctr"/>
                </a:tc>
                <a:tc>
                  <a:txBody>
                    <a:bodyPr/>
                    <a:lstStyle/>
                    <a:p>
                      <a:pPr algn="ctr"/>
                      <a:r>
                        <a:rPr lang="en-US" sz="1200" dirty="0" smtClean="0">
                          <a:latin typeface="Times New Roman" panose="02020603050405020304" pitchFamily="18" charset="0"/>
                          <a:cs typeface="Times New Roman" panose="02020603050405020304" pitchFamily="18" charset="0"/>
                        </a:rPr>
                        <a:t>Upward</a:t>
                      </a:r>
                      <a:endParaRPr lang="en-US" sz="1200" dirty="0">
                        <a:latin typeface="Times New Roman" panose="02020603050405020304" pitchFamily="18" charset="0"/>
                        <a:cs typeface="Times New Roman" panose="02020603050405020304" pitchFamily="18" charset="0"/>
                      </a:endParaRPr>
                    </a:p>
                  </a:txBody>
                  <a:tcPr anchor="ctr"/>
                </a:tc>
                <a:tc>
                  <a:txBody>
                    <a:bodyPr/>
                    <a:lstStyle/>
                    <a:p>
                      <a:pPr algn="ctr"/>
                      <a:r>
                        <a:rPr lang="en-US" sz="1200" dirty="0" smtClean="0">
                          <a:latin typeface="Times New Roman" panose="02020603050405020304" pitchFamily="18" charset="0"/>
                          <a:cs typeface="Times New Roman" panose="02020603050405020304" pitchFamily="18" charset="0"/>
                        </a:rPr>
                        <a:t>Upward</a:t>
                      </a:r>
                      <a:endParaRPr lang="en-US" sz="1200" dirty="0">
                        <a:latin typeface="Times New Roman" panose="02020603050405020304" pitchFamily="18" charset="0"/>
                        <a:cs typeface="Times New Roman" panose="02020603050405020304" pitchFamily="18" charset="0"/>
                      </a:endParaRPr>
                    </a:p>
                  </a:txBody>
                  <a:tcPr anchor="ctr"/>
                </a:tc>
                <a:tc>
                  <a:txBody>
                    <a:bodyPr/>
                    <a:lstStyle/>
                    <a:p>
                      <a:pPr algn="ctr"/>
                      <a:r>
                        <a:rPr lang="en-US" sz="1200" dirty="0" smtClean="0">
                          <a:latin typeface="Times New Roman" panose="02020603050405020304" pitchFamily="18" charset="0"/>
                          <a:cs typeface="Times New Roman" panose="02020603050405020304" pitchFamily="18" charset="0"/>
                        </a:rPr>
                        <a:t>Downward</a:t>
                      </a:r>
                      <a:endParaRPr lang="en-US" sz="1200" dirty="0">
                        <a:latin typeface="Times New Roman" panose="02020603050405020304" pitchFamily="18" charset="0"/>
                        <a:cs typeface="Times New Roman" panose="02020603050405020304" pitchFamily="18" charset="0"/>
                      </a:endParaRPr>
                    </a:p>
                  </a:txBody>
                  <a:tcPr anchor="ctr"/>
                </a:tc>
              </a:tr>
              <a:tr h="408940">
                <a:tc>
                  <a:txBody>
                    <a:bodyPr/>
                    <a:lstStyle/>
                    <a:p>
                      <a:pPr algn="l"/>
                      <a:r>
                        <a:rPr lang="en-US" sz="1200" dirty="0" smtClean="0">
                          <a:latin typeface="Times New Roman" panose="02020603050405020304" pitchFamily="18" charset="0"/>
                          <a:cs typeface="Times New Roman" panose="02020603050405020304" pitchFamily="18" charset="0"/>
                        </a:rPr>
                        <a:t>Parking Adj.</a:t>
                      </a:r>
                      <a:endParaRPr lang="en-US" sz="1200" dirty="0">
                        <a:latin typeface="Times New Roman" panose="02020603050405020304" pitchFamily="18" charset="0"/>
                        <a:cs typeface="Times New Roman" panose="02020603050405020304" pitchFamily="18" charset="0"/>
                      </a:endParaRPr>
                    </a:p>
                  </a:txBody>
                  <a:tcPr anchor="ctr"/>
                </a:tc>
                <a:tc>
                  <a:txBody>
                    <a:bodyPr/>
                    <a:lstStyle/>
                    <a:p>
                      <a:pPr algn="ctr"/>
                      <a:r>
                        <a:rPr lang="en-US" sz="1200" dirty="0" smtClean="0">
                          <a:latin typeface="Times New Roman" panose="02020603050405020304" pitchFamily="18" charset="0"/>
                          <a:cs typeface="Times New Roman" panose="02020603050405020304" pitchFamily="18" charset="0"/>
                        </a:rPr>
                        <a:t>$46 to $52</a:t>
                      </a:r>
                      <a:endParaRPr lang="en-US" sz="1200" dirty="0">
                        <a:latin typeface="Times New Roman" panose="02020603050405020304" pitchFamily="18" charset="0"/>
                        <a:cs typeface="Times New Roman" panose="02020603050405020304" pitchFamily="18" charset="0"/>
                      </a:endParaRPr>
                    </a:p>
                  </a:txBody>
                  <a:tcPr anchor="ctr"/>
                </a:tc>
                <a:tc>
                  <a:txBody>
                    <a:bodyPr/>
                    <a:lstStyle/>
                    <a:p>
                      <a:pPr algn="ctr"/>
                      <a:r>
                        <a:rPr lang="en-US" sz="1200" dirty="0" smtClean="0">
                          <a:latin typeface="Times New Roman" panose="02020603050405020304" pitchFamily="18" charset="0"/>
                          <a:cs typeface="Times New Roman" panose="02020603050405020304" pitchFamily="18" charset="0"/>
                        </a:rPr>
                        <a:t>$46 to $52</a:t>
                      </a:r>
                      <a:endParaRPr lang="en-US" sz="1200" dirty="0">
                        <a:latin typeface="Times New Roman" panose="02020603050405020304" pitchFamily="18" charset="0"/>
                        <a:cs typeface="Times New Roman" panose="02020603050405020304" pitchFamily="18" charset="0"/>
                      </a:endParaRPr>
                    </a:p>
                  </a:txBody>
                  <a:tcPr anchor="ctr"/>
                </a:tc>
                <a:tc>
                  <a:txBody>
                    <a:bodyPr/>
                    <a:lstStyle/>
                    <a:p>
                      <a:pPr algn="ctr"/>
                      <a:r>
                        <a:rPr lang="en-US" sz="1200" dirty="0" smtClean="0">
                          <a:latin typeface="Times New Roman" panose="02020603050405020304" pitchFamily="18" charset="0"/>
                          <a:cs typeface="Times New Roman" panose="02020603050405020304" pitchFamily="18" charset="0"/>
                        </a:rPr>
                        <a:t>$41.00 to $46.50</a:t>
                      </a:r>
                      <a:endParaRPr lang="en-US" sz="1200" dirty="0">
                        <a:latin typeface="Times New Roman" panose="02020603050405020304" pitchFamily="18" charset="0"/>
                        <a:cs typeface="Times New Roman" panose="02020603050405020304" pitchFamily="18" charset="0"/>
                      </a:endParaRPr>
                    </a:p>
                  </a:txBody>
                  <a:tcPr anchor="ctr"/>
                </a:tc>
                <a:tc>
                  <a:txBody>
                    <a:bodyPr/>
                    <a:lstStyle/>
                    <a:p>
                      <a:pPr algn="ctr"/>
                      <a:r>
                        <a:rPr lang="en-US" sz="1200" dirty="0" smtClean="0">
                          <a:latin typeface="Times New Roman" panose="02020603050405020304" pitchFamily="18" charset="0"/>
                          <a:cs typeface="Times New Roman" panose="02020603050405020304" pitchFamily="18" charset="0"/>
                        </a:rPr>
                        <a:t>$46 to $52</a:t>
                      </a:r>
                      <a:endParaRPr lang="en-US" sz="1200" dirty="0">
                        <a:latin typeface="Times New Roman" panose="02020603050405020304" pitchFamily="18" charset="0"/>
                        <a:cs typeface="Times New Roman" panose="02020603050405020304" pitchFamily="18" charset="0"/>
                      </a:endParaRPr>
                    </a:p>
                  </a:txBody>
                  <a:tcPr anchor="ctr"/>
                </a:tc>
                <a:tc>
                  <a:txBody>
                    <a:bodyPr/>
                    <a:lstStyle/>
                    <a:p>
                      <a:pPr algn="ctr"/>
                      <a:r>
                        <a:rPr lang="en-US" sz="1200" dirty="0" smtClean="0">
                          <a:latin typeface="Times New Roman" panose="02020603050405020304" pitchFamily="18" charset="0"/>
                          <a:cs typeface="Times New Roman" panose="02020603050405020304" pitchFamily="18" charset="0"/>
                        </a:rPr>
                        <a:t>$46 to $52</a:t>
                      </a:r>
                      <a:endParaRPr lang="en-US" sz="1200" dirty="0">
                        <a:latin typeface="Times New Roman" panose="02020603050405020304" pitchFamily="18" charset="0"/>
                        <a:cs typeface="Times New Roman" panose="02020603050405020304" pitchFamily="18" charset="0"/>
                      </a:endParaRPr>
                    </a:p>
                  </a:txBody>
                  <a:tcPr anchor="ctr"/>
                </a:tc>
                <a:tc>
                  <a:txBody>
                    <a:bodyPr/>
                    <a:lstStyle/>
                    <a:p>
                      <a:pPr algn="ctr"/>
                      <a:r>
                        <a:rPr lang="en-US" sz="1200" b="1" baseline="0" dirty="0" smtClean="0">
                          <a:solidFill>
                            <a:schemeClr val="accent2"/>
                          </a:solidFill>
                          <a:latin typeface="Times New Roman" panose="02020603050405020304" pitchFamily="18" charset="0"/>
                          <a:cs typeface="Times New Roman" panose="02020603050405020304" pitchFamily="18" charset="0"/>
                        </a:rPr>
                        <a:t>$9.80 to $11.21</a:t>
                      </a:r>
                      <a:endParaRPr lang="en-US" sz="1200" b="1" baseline="0" dirty="0">
                        <a:solidFill>
                          <a:schemeClr val="accent2"/>
                        </a:solidFill>
                        <a:latin typeface="Times New Roman" panose="02020603050405020304" pitchFamily="18" charset="0"/>
                        <a:cs typeface="Times New Roman" panose="02020603050405020304" pitchFamily="18" charset="0"/>
                      </a:endParaRPr>
                    </a:p>
                  </a:txBody>
                  <a:tcPr anchor="ctr"/>
                </a:tc>
              </a:tr>
              <a:tr h="408940">
                <a:tc>
                  <a:txBody>
                    <a:bodyPr/>
                    <a:lstStyle/>
                    <a:p>
                      <a:pPr algn="l"/>
                      <a:r>
                        <a:rPr lang="en-US" sz="1200" dirty="0" smtClean="0">
                          <a:latin typeface="Times New Roman" panose="02020603050405020304" pitchFamily="18" charset="0"/>
                          <a:cs typeface="Times New Roman" panose="02020603050405020304" pitchFamily="18" charset="0"/>
                        </a:rPr>
                        <a:t>Adj. Unit Rate</a:t>
                      </a:r>
                      <a:endParaRPr lang="en-US" sz="1200" dirty="0">
                        <a:latin typeface="Times New Roman" panose="02020603050405020304" pitchFamily="18" charset="0"/>
                        <a:cs typeface="Times New Roman" panose="02020603050405020304" pitchFamily="18" charset="0"/>
                      </a:endParaRPr>
                    </a:p>
                  </a:txBody>
                  <a:tcPr anchor="ctr"/>
                </a:tc>
                <a:tc>
                  <a:txBody>
                    <a:bodyPr/>
                    <a:lstStyle/>
                    <a:p>
                      <a:pPr algn="ctr"/>
                      <a:r>
                        <a:rPr lang="en-US" sz="1200" dirty="0" smtClean="0">
                          <a:latin typeface="Times New Roman" panose="02020603050405020304" pitchFamily="18" charset="0"/>
                          <a:cs typeface="Times New Roman" panose="02020603050405020304" pitchFamily="18" charset="0"/>
                        </a:rPr>
                        <a:t>$110 to $116</a:t>
                      </a:r>
                      <a:endParaRPr lang="en-US" sz="1200" dirty="0">
                        <a:latin typeface="Times New Roman" panose="02020603050405020304" pitchFamily="18" charset="0"/>
                        <a:cs typeface="Times New Roman" panose="02020603050405020304" pitchFamily="18" charset="0"/>
                      </a:endParaRPr>
                    </a:p>
                  </a:txBody>
                  <a:tcPr anchor="ctr"/>
                </a:tc>
                <a:tc>
                  <a:txBody>
                    <a:bodyPr/>
                    <a:lstStyle/>
                    <a:p>
                      <a:pPr algn="ctr"/>
                      <a:r>
                        <a:rPr lang="en-US" sz="1200" dirty="0" smtClean="0">
                          <a:latin typeface="Times New Roman" panose="02020603050405020304" pitchFamily="18" charset="0"/>
                          <a:cs typeface="Times New Roman" panose="02020603050405020304" pitchFamily="18" charset="0"/>
                        </a:rPr>
                        <a:t>$103 to $109</a:t>
                      </a:r>
                      <a:endParaRPr lang="en-US" sz="1200" dirty="0">
                        <a:latin typeface="Times New Roman" panose="02020603050405020304" pitchFamily="18" charset="0"/>
                        <a:cs typeface="Times New Roman" panose="02020603050405020304" pitchFamily="18" charset="0"/>
                      </a:endParaRPr>
                    </a:p>
                  </a:txBody>
                  <a:tcPr anchor="ctr"/>
                </a:tc>
                <a:tc>
                  <a:txBody>
                    <a:bodyPr/>
                    <a:lstStyle/>
                    <a:p>
                      <a:pPr algn="ctr"/>
                      <a:r>
                        <a:rPr lang="en-US" sz="1200" dirty="0" smtClean="0">
                          <a:latin typeface="Times New Roman" panose="02020603050405020304" pitchFamily="18" charset="0"/>
                          <a:cs typeface="Times New Roman" panose="02020603050405020304" pitchFamily="18" charset="0"/>
                        </a:rPr>
                        <a:t>$100 to $106</a:t>
                      </a:r>
                      <a:endParaRPr lang="en-US" sz="1200" dirty="0">
                        <a:latin typeface="Times New Roman" panose="02020603050405020304" pitchFamily="18" charset="0"/>
                        <a:cs typeface="Times New Roman" panose="02020603050405020304" pitchFamily="18" charset="0"/>
                      </a:endParaRPr>
                    </a:p>
                  </a:txBody>
                  <a:tcPr anchor="ctr"/>
                </a:tc>
                <a:tc>
                  <a:txBody>
                    <a:bodyPr/>
                    <a:lstStyle/>
                    <a:p>
                      <a:pPr algn="ctr"/>
                      <a:r>
                        <a:rPr lang="en-US" sz="1200" dirty="0" smtClean="0">
                          <a:latin typeface="Times New Roman" panose="02020603050405020304" pitchFamily="18" charset="0"/>
                          <a:cs typeface="Times New Roman" panose="02020603050405020304" pitchFamily="18" charset="0"/>
                        </a:rPr>
                        <a:t>$81 to $87</a:t>
                      </a:r>
                      <a:endParaRPr lang="en-US" sz="1200" dirty="0">
                        <a:latin typeface="Times New Roman" panose="02020603050405020304" pitchFamily="18" charset="0"/>
                        <a:cs typeface="Times New Roman" panose="02020603050405020304" pitchFamily="18" charset="0"/>
                      </a:endParaRPr>
                    </a:p>
                  </a:txBody>
                  <a:tcPr anchor="ctr"/>
                </a:tc>
                <a:tc>
                  <a:txBody>
                    <a:bodyPr/>
                    <a:lstStyle/>
                    <a:p>
                      <a:pPr algn="ctr"/>
                      <a:r>
                        <a:rPr lang="en-US" sz="1200" dirty="0" smtClean="0">
                          <a:latin typeface="Times New Roman" panose="02020603050405020304" pitchFamily="18" charset="0"/>
                          <a:cs typeface="Times New Roman" panose="02020603050405020304" pitchFamily="18" charset="0"/>
                        </a:rPr>
                        <a:t>$165 to $171</a:t>
                      </a:r>
                      <a:endParaRPr lang="en-US" sz="1200" dirty="0">
                        <a:latin typeface="Times New Roman" panose="02020603050405020304" pitchFamily="18" charset="0"/>
                        <a:cs typeface="Times New Roman" panose="02020603050405020304" pitchFamily="18" charset="0"/>
                      </a:endParaRPr>
                    </a:p>
                  </a:txBody>
                  <a:tcPr anchor="ctr"/>
                </a:tc>
                <a:tc>
                  <a:txBody>
                    <a:bodyPr/>
                    <a:lstStyle/>
                    <a:p>
                      <a:pPr algn="ctr"/>
                      <a:r>
                        <a:rPr lang="en-US" sz="1200" dirty="0" smtClean="0">
                          <a:latin typeface="Times New Roman" panose="02020603050405020304" pitchFamily="18" charset="0"/>
                          <a:cs typeface="Times New Roman" panose="02020603050405020304" pitchFamily="18" charset="0"/>
                        </a:rPr>
                        <a:t>$98 to $100</a:t>
                      </a:r>
                      <a:endParaRPr lang="en-US" sz="1200" dirty="0">
                        <a:latin typeface="Times New Roman" panose="02020603050405020304" pitchFamily="18" charset="0"/>
                        <a:cs typeface="Times New Roman" panose="02020603050405020304" pitchFamily="18" charset="0"/>
                      </a:endParaRPr>
                    </a:p>
                  </a:txBody>
                  <a:tcPr anchor="ctr"/>
                </a:tc>
              </a:tr>
              <a:tr h="408940">
                <a:tc>
                  <a:txBody>
                    <a:bodyPr/>
                    <a:lstStyle/>
                    <a:p>
                      <a:pPr algn="l"/>
                      <a:r>
                        <a:rPr lang="en-US" sz="1200" dirty="0" smtClean="0">
                          <a:latin typeface="Times New Roman" panose="02020603050405020304" pitchFamily="18" charset="0"/>
                          <a:cs typeface="Times New Roman" panose="02020603050405020304" pitchFamily="18" charset="0"/>
                        </a:rPr>
                        <a:t>Other Adjustments</a:t>
                      </a:r>
                      <a:endParaRPr lang="en-US" sz="1200" dirty="0">
                        <a:latin typeface="Times New Roman" panose="02020603050405020304" pitchFamily="18" charset="0"/>
                        <a:cs typeface="Times New Roman" panose="02020603050405020304" pitchFamily="18" charset="0"/>
                      </a:endParaRPr>
                    </a:p>
                  </a:txBody>
                  <a:tcPr anchor="ctr"/>
                </a:tc>
                <a:tc>
                  <a:txBody>
                    <a:bodyPr/>
                    <a:lstStyle/>
                    <a:p>
                      <a:pPr algn="ctr"/>
                      <a:r>
                        <a:rPr lang="en-US" sz="1200" dirty="0" smtClean="0">
                          <a:latin typeface="Times New Roman" panose="02020603050405020304" pitchFamily="18" charset="0"/>
                          <a:cs typeface="Times New Roman" panose="02020603050405020304" pitchFamily="18" charset="0"/>
                        </a:rPr>
                        <a:t>Upward</a:t>
                      </a:r>
                      <a:endParaRPr lang="en-US" sz="1200" dirty="0">
                        <a:latin typeface="Times New Roman" panose="02020603050405020304" pitchFamily="18" charset="0"/>
                        <a:cs typeface="Times New Roman" panose="02020603050405020304" pitchFamily="18" charset="0"/>
                      </a:endParaRPr>
                    </a:p>
                  </a:txBody>
                  <a:tcPr anchor="ctr"/>
                </a:tc>
                <a:tc>
                  <a:txBody>
                    <a:bodyPr/>
                    <a:lstStyle/>
                    <a:p>
                      <a:pPr algn="ctr"/>
                      <a:r>
                        <a:rPr lang="en-US" sz="1200" dirty="0" smtClean="0">
                          <a:latin typeface="Times New Roman" panose="02020603050405020304" pitchFamily="18" charset="0"/>
                          <a:cs typeface="Times New Roman" panose="02020603050405020304" pitchFamily="18" charset="0"/>
                        </a:rPr>
                        <a:t>Upward</a:t>
                      </a:r>
                      <a:endParaRPr lang="en-US" sz="1200" dirty="0">
                        <a:latin typeface="Times New Roman" panose="02020603050405020304" pitchFamily="18" charset="0"/>
                        <a:cs typeface="Times New Roman" panose="02020603050405020304" pitchFamily="18" charset="0"/>
                      </a:endParaRPr>
                    </a:p>
                  </a:txBody>
                  <a:tcPr anchor="ctr"/>
                </a:tc>
                <a:tc>
                  <a:txBody>
                    <a:bodyPr/>
                    <a:lstStyle/>
                    <a:p>
                      <a:pPr algn="ctr"/>
                      <a:r>
                        <a:rPr lang="en-US" sz="1200" dirty="0" smtClean="0">
                          <a:latin typeface="Times New Roman" panose="02020603050405020304" pitchFamily="18" charset="0"/>
                          <a:cs typeface="Times New Roman" panose="02020603050405020304" pitchFamily="18" charset="0"/>
                        </a:rPr>
                        <a:t>Equal</a:t>
                      </a:r>
                      <a:endParaRPr lang="en-US" sz="1200" dirty="0">
                        <a:latin typeface="Times New Roman" panose="02020603050405020304" pitchFamily="18" charset="0"/>
                        <a:cs typeface="Times New Roman" panose="02020603050405020304" pitchFamily="18" charset="0"/>
                      </a:endParaRPr>
                    </a:p>
                  </a:txBody>
                  <a:tcPr anchor="ctr"/>
                </a:tc>
                <a:tc>
                  <a:txBody>
                    <a:bodyPr/>
                    <a:lstStyle/>
                    <a:p>
                      <a:pPr algn="ctr"/>
                      <a:r>
                        <a:rPr lang="en-US" sz="1200" dirty="0" smtClean="0">
                          <a:latin typeface="Times New Roman" panose="02020603050405020304" pitchFamily="18" charset="0"/>
                          <a:cs typeface="Times New Roman" panose="02020603050405020304" pitchFamily="18" charset="0"/>
                        </a:rPr>
                        <a:t>Upward</a:t>
                      </a:r>
                      <a:endParaRPr lang="en-US" sz="1200" dirty="0">
                        <a:latin typeface="Times New Roman" panose="02020603050405020304" pitchFamily="18" charset="0"/>
                        <a:cs typeface="Times New Roman" panose="02020603050405020304" pitchFamily="18" charset="0"/>
                      </a:endParaRPr>
                    </a:p>
                  </a:txBody>
                  <a:tcPr anchor="ctr"/>
                </a:tc>
                <a:tc>
                  <a:txBody>
                    <a:bodyPr/>
                    <a:lstStyle/>
                    <a:p>
                      <a:pPr algn="ctr"/>
                      <a:r>
                        <a:rPr lang="en-US" sz="1200" dirty="0" smtClean="0">
                          <a:latin typeface="Times New Roman" panose="02020603050405020304" pitchFamily="18" charset="0"/>
                          <a:cs typeface="Times New Roman" panose="02020603050405020304" pitchFamily="18" charset="0"/>
                        </a:rPr>
                        <a:t>Downward</a:t>
                      </a:r>
                      <a:endParaRPr lang="en-US" sz="1200" dirty="0">
                        <a:latin typeface="Times New Roman" panose="02020603050405020304" pitchFamily="18" charset="0"/>
                        <a:cs typeface="Times New Roman" panose="02020603050405020304" pitchFamily="18" charset="0"/>
                      </a:endParaRPr>
                    </a:p>
                  </a:txBody>
                  <a:tcPr anchor="ctr"/>
                </a:tc>
                <a:tc>
                  <a:txBody>
                    <a:bodyPr/>
                    <a:lstStyle/>
                    <a:p>
                      <a:pPr algn="ctr"/>
                      <a:r>
                        <a:rPr lang="en-US" sz="1200" dirty="0" smtClean="0">
                          <a:latin typeface="Times New Roman" panose="02020603050405020304" pitchFamily="18" charset="0"/>
                          <a:cs typeface="Times New Roman" panose="02020603050405020304" pitchFamily="18" charset="0"/>
                        </a:rPr>
                        <a:t>Downward</a:t>
                      </a:r>
                      <a:endParaRPr lang="en-US" sz="1200" dirty="0">
                        <a:latin typeface="Times New Roman" panose="02020603050405020304" pitchFamily="18" charset="0"/>
                        <a:cs typeface="Times New Roman" panose="02020603050405020304" pitchFamily="18" charset="0"/>
                      </a:endParaRPr>
                    </a:p>
                  </a:txBody>
                  <a:tcPr anchor="ctr"/>
                </a:tc>
              </a:tr>
            </a:tbl>
          </a:graphicData>
        </a:graphic>
      </p:graphicFrame>
      <p:sp>
        <p:nvSpPr>
          <p:cNvPr id="4" name="Rectangle 3"/>
          <p:cNvSpPr/>
          <p:nvPr/>
        </p:nvSpPr>
        <p:spPr>
          <a:xfrm>
            <a:off x="429421" y="4876797"/>
            <a:ext cx="8153400" cy="646331"/>
          </a:xfrm>
          <a:prstGeom prst="rect">
            <a:avLst/>
          </a:prstGeom>
        </p:spPr>
        <p:txBody>
          <a:bodyPr wrap="square">
            <a:spAutoFit/>
          </a:bodyPr>
          <a:lstStyle/>
          <a:p>
            <a:r>
              <a:rPr lang="en-US" sz="1200" dirty="0">
                <a:latin typeface="Times New Roman" panose="02020603050405020304" pitchFamily="18" charset="0"/>
                <a:cs typeface="Times New Roman" panose="02020603050405020304" pitchFamily="18" charset="0"/>
              </a:rPr>
              <a:t>Observation:    Parking spaces probably contributes less per sf when combined to an office building than as a free standing parking structure.  If parking were adjusted at a lower unit rate per space, the range would tighten resulting in a valuation of the subject in the range of $100.00 per square foot.</a:t>
            </a:r>
          </a:p>
        </p:txBody>
      </p:sp>
    </p:spTree>
    <p:extLst>
      <p:ext uri="{BB962C8B-B14F-4D97-AF65-F5344CB8AC3E}">
        <p14:creationId xmlns:p14="http://schemas.microsoft.com/office/powerpoint/2010/main" val="368023997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671071962"/>
              </p:ext>
            </p:extLst>
          </p:nvPr>
        </p:nvGraphicFramePr>
        <p:xfrm>
          <a:off x="609600" y="457200"/>
          <a:ext cx="7848600" cy="1485900"/>
        </p:xfrm>
        <a:graphic>
          <a:graphicData uri="http://schemas.openxmlformats.org/drawingml/2006/table">
            <a:tbl>
              <a:tblPr firstRow="1" bandRow="1">
                <a:tableStyleId>{5C22544A-7EE6-4342-B048-85BDC9FD1C3A}</a:tableStyleId>
              </a:tblPr>
              <a:tblGrid>
                <a:gridCol w="2133600"/>
                <a:gridCol w="1005840"/>
                <a:gridCol w="1569720"/>
                <a:gridCol w="1569720"/>
                <a:gridCol w="1569720"/>
              </a:tblGrid>
              <a:tr h="685800">
                <a:tc>
                  <a:txBody>
                    <a:bodyPr/>
                    <a:lstStyle/>
                    <a:p>
                      <a:pPr algn="l"/>
                      <a:r>
                        <a:rPr lang="en-US" sz="1400" b="1" dirty="0" smtClean="0">
                          <a:latin typeface="Times New Roman" panose="02020603050405020304" pitchFamily="18" charset="0"/>
                          <a:cs typeface="Times New Roman" panose="02020603050405020304" pitchFamily="18" charset="0"/>
                        </a:rPr>
                        <a:t>Mathematics – w/o Parking</a:t>
                      </a:r>
                      <a:endParaRPr lang="en-US" sz="1400" b="1" dirty="0">
                        <a:latin typeface="Times New Roman" panose="02020603050405020304" pitchFamily="18" charset="0"/>
                        <a:cs typeface="Times New Roman" panose="02020603050405020304" pitchFamily="18" charset="0"/>
                      </a:endParaRPr>
                    </a:p>
                  </a:txBody>
                  <a:tcPr anchor="ctr"/>
                </a:tc>
                <a:tc>
                  <a:txBody>
                    <a:bodyPr/>
                    <a:lstStyle/>
                    <a:p>
                      <a:pPr algn="r"/>
                      <a:endParaRPr lang="en-US" sz="1400" dirty="0">
                        <a:latin typeface="Times New Roman" panose="02020603050405020304" pitchFamily="18" charset="0"/>
                        <a:cs typeface="Times New Roman" panose="02020603050405020304" pitchFamily="18" charset="0"/>
                      </a:endParaRPr>
                    </a:p>
                  </a:txBody>
                  <a:tcPr anchor="ctr"/>
                </a:tc>
                <a:tc>
                  <a:txBody>
                    <a:bodyPr/>
                    <a:lstStyle/>
                    <a:p>
                      <a:pPr algn="r"/>
                      <a:endParaRPr lang="en-US" sz="1400" dirty="0">
                        <a:latin typeface="Times New Roman" panose="02020603050405020304" pitchFamily="18" charset="0"/>
                        <a:cs typeface="Times New Roman" panose="02020603050405020304" pitchFamily="18" charset="0"/>
                      </a:endParaRPr>
                    </a:p>
                  </a:txBody>
                  <a:tcPr anchor="ctr"/>
                </a:tc>
                <a:tc>
                  <a:txBody>
                    <a:bodyPr/>
                    <a:lstStyle/>
                    <a:p>
                      <a:pPr algn="r"/>
                      <a:endParaRPr lang="en-US" sz="1400">
                        <a:latin typeface="Times New Roman" panose="02020603050405020304" pitchFamily="18" charset="0"/>
                        <a:cs typeface="Times New Roman" panose="02020603050405020304" pitchFamily="18" charset="0"/>
                      </a:endParaRPr>
                    </a:p>
                  </a:txBody>
                  <a:tcPr anchor="ctr"/>
                </a:tc>
                <a:tc>
                  <a:txBody>
                    <a:bodyPr/>
                    <a:lstStyle/>
                    <a:p>
                      <a:pPr algn="r"/>
                      <a:endParaRPr lang="en-US" sz="1400">
                        <a:latin typeface="Times New Roman" panose="02020603050405020304" pitchFamily="18" charset="0"/>
                        <a:cs typeface="Times New Roman" panose="02020603050405020304" pitchFamily="18" charset="0"/>
                      </a:endParaRPr>
                    </a:p>
                  </a:txBody>
                  <a:tcPr anchor="ctr"/>
                </a:tc>
              </a:tr>
              <a:tr h="400050">
                <a:tc>
                  <a:txBody>
                    <a:bodyPr/>
                    <a:lstStyle/>
                    <a:p>
                      <a:pPr algn="l"/>
                      <a:r>
                        <a:rPr lang="en-US" sz="1400" dirty="0" smtClean="0">
                          <a:latin typeface="Times New Roman" panose="02020603050405020304" pitchFamily="18" charset="0"/>
                          <a:cs typeface="Times New Roman" panose="02020603050405020304" pitchFamily="18" charset="0"/>
                        </a:rPr>
                        <a:t>Assume</a:t>
                      </a:r>
                      <a:endParaRPr lang="en-US" sz="1400" dirty="0">
                        <a:latin typeface="Times New Roman" panose="02020603050405020304" pitchFamily="18" charset="0"/>
                        <a:cs typeface="Times New Roman" panose="02020603050405020304" pitchFamily="18" charset="0"/>
                      </a:endParaRPr>
                    </a:p>
                  </a:txBody>
                  <a:tcPr anchor="ctr"/>
                </a:tc>
                <a:tc>
                  <a:txBody>
                    <a:bodyPr/>
                    <a:lstStyle/>
                    <a:p>
                      <a:pPr algn="ctr"/>
                      <a:r>
                        <a:rPr lang="en-US" sz="1400" dirty="0" smtClean="0">
                          <a:latin typeface="Times New Roman" panose="02020603050405020304" pitchFamily="18" charset="0"/>
                          <a:cs typeface="Times New Roman" panose="02020603050405020304" pitchFamily="18" charset="0"/>
                        </a:rPr>
                        <a:t>232</a:t>
                      </a:r>
                      <a:endParaRPr lang="en-US" sz="1400" dirty="0">
                        <a:latin typeface="Times New Roman" panose="02020603050405020304" pitchFamily="18" charset="0"/>
                        <a:cs typeface="Times New Roman" panose="02020603050405020304" pitchFamily="18" charset="0"/>
                      </a:endParaRPr>
                    </a:p>
                  </a:txBody>
                  <a:tcPr anchor="ctr"/>
                </a:tc>
                <a:tc>
                  <a:txBody>
                    <a:bodyPr/>
                    <a:lstStyle/>
                    <a:p>
                      <a:pPr algn="ctr"/>
                      <a:r>
                        <a:rPr lang="en-US" sz="1400" dirty="0" smtClean="0">
                          <a:latin typeface="Times New Roman" panose="02020603050405020304" pitchFamily="18" charset="0"/>
                          <a:cs typeface="Times New Roman" panose="02020603050405020304" pitchFamily="18" charset="0"/>
                        </a:rPr>
                        <a:t>$11,500</a:t>
                      </a:r>
                      <a:endParaRPr lang="en-US" sz="1400" dirty="0">
                        <a:latin typeface="Times New Roman" panose="02020603050405020304" pitchFamily="18" charset="0"/>
                        <a:cs typeface="Times New Roman" panose="02020603050405020304" pitchFamily="18" charset="0"/>
                      </a:endParaRPr>
                    </a:p>
                  </a:txBody>
                  <a:tcPr anchor="ctr"/>
                </a:tc>
                <a:tc>
                  <a:txBody>
                    <a:bodyPr/>
                    <a:lstStyle/>
                    <a:p>
                      <a:pPr algn="ctr"/>
                      <a:r>
                        <a:rPr lang="en-US" sz="1400" dirty="0" smtClean="0">
                          <a:latin typeface="Times New Roman" panose="02020603050405020304" pitchFamily="18" charset="0"/>
                          <a:cs typeface="Times New Roman" panose="02020603050405020304" pitchFamily="18" charset="0"/>
                        </a:rPr>
                        <a:t>$2,668,000</a:t>
                      </a:r>
                      <a:endParaRPr lang="en-US" sz="1400" dirty="0">
                        <a:latin typeface="Times New Roman" panose="02020603050405020304" pitchFamily="18" charset="0"/>
                        <a:cs typeface="Times New Roman" panose="02020603050405020304" pitchFamily="18" charset="0"/>
                      </a:endParaRPr>
                    </a:p>
                  </a:txBody>
                  <a:tcPr anchor="ctr"/>
                </a:tc>
                <a:tc>
                  <a:txBody>
                    <a:bodyPr/>
                    <a:lstStyle/>
                    <a:p>
                      <a:pPr algn="ctr"/>
                      <a:r>
                        <a:rPr lang="en-US" sz="1400" dirty="0" smtClean="0">
                          <a:latin typeface="Times New Roman" panose="02020603050405020304" pitchFamily="18" charset="0"/>
                          <a:cs typeface="Times New Roman" panose="02020603050405020304" pitchFamily="18" charset="0"/>
                        </a:rPr>
                        <a:t>$46.00 </a:t>
                      </a:r>
                      <a:r>
                        <a:rPr lang="en-US" sz="1400" dirty="0" err="1" smtClean="0">
                          <a:latin typeface="Times New Roman" panose="02020603050405020304" pitchFamily="18" charset="0"/>
                          <a:cs typeface="Times New Roman" panose="02020603050405020304" pitchFamily="18" charset="0"/>
                        </a:rPr>
                        <a:t>psf</a:t>
                      </a:r>
                      <a:endParaRPr lang="en-US" sz="1400" dirty="0">
                        <a:latin typeface="Times New Roman" panose="02020603050405020304" pitchFamily="18" charset="0"/>
                        <a:cs typeface="Times New Roman" panose="02020603050405020304" pitchFamily="18" charset="0"/>
                      </a:endParaRPr>
                    </a:p>
                  </a:txBody>
                  <a:tcPr anchor="ctr"/>
                </a:tc>
              </a:tr>
              <a:tr h="400050">
                <a:tc>
                  <a:txBody>
                    <a:bodyPr/>
                    <a:lstStyle/>
                    <a:p>
                      <a:pPr algn="l"/>
                      <a:r>
                        <a:rPr lang="en-US" sz="1400" dirty="0" smtClean="0">
                          <a:latin typeface="Times New Roman" panose="02020603050405020304" pitchFamily="18" charset="0"/>
                          <a:cs typeface="Times New Roman" panose="02020603050405020304" pitchFamily="18" charset="0"/>
                        </a:rPr>
                        <a:t>58,000 sf – bldg.</a:t>
                      </a:r>
                      <a:endParaRPr lang="en-US" sz="1400" dirty="0">
                        <a:latin typeface="Times New Roman" panose="02020603050405020304" pitchFamily="18" charset="0"/>
                        <a:cs typeface="Times New Roman" panose="02020603050405020304" pitchFamily="18" charset="0"/>
                      </a:endParaRPr>
                    </a:p>
                  </a:txBody>
                  <a:tcPr anchor="ctr"/>
                </a:tc>
                <a:tc>
                  <a:txBody>
                    <a:bodyPr/>
                    <a:lstStyle/>
                    <a:p>
                      <a:pPr algn="ctr"/>
                      <a:r>
                        <a:rPr lang="en-US" sz="1400" dirty="0" smtClean="0">
                          <a:latin typeface="Times New Roman" panose="02020603050405020304" pitchFamily="18" charset="0"/>
                          <a:cs typeface="Times New Roman" panose="02020603050405020304" pitchFamily="18" charset="0"/>
                        </a:rPr>
                        <a:t>232</a:t>
                      </a:r>
                      <a:endParaRPr lang="en-US" sz="1400" dirty="0">
                        <a:latin typeface="Times New Roman" panose="02020603050405020304" pitchFamily="18" charset="0"/>
                        <a:cs typeface="Times New Roman" panose="02020603050405020304" pitchFamily="18" charset="0"/>
                      </a:endParaRPr>
                    </a:p>
                  </a:txBody>
                  <a:tcPr anchor="ctr"/>
                </a:tc>
                <a:tc>
                  <a:txBody>
                    <a:bodyPr/>
                    <a:lstStyle/>
                    <a:p>
                      <a:pPr algn="ctr"/>
                      <a:r>
                        <a:rPr lang="en-US" sz="1400" dirty="0" smtClean="0">
                          <a:latin typeface="Times New Roman" panose="02020603050405020304" pitchFamily="18" charset="0"/>
                          <a:cs typeface="Times New Roman" panose="02020603050405020304" pitchFamily="18" charset="0"/>
                        </a:rPr>
                        <a:t>$13,000</a:t>
                      </a:r>
                      <a:endParaRPr lang="en-US" sz="1400" dirty="0">
                        <a:latin typeface="Times New Roman" panose="02020603050405020304" pitchFamily="18" charset="0"/>
                        <a:cs typeface="Times New Roman" panose="02020603050405020304" pitchFamily="18" charset="0"/>
                      </a:endParaRPr>
                    </a:p>
                  </a:txBody>
                  <a:tcPr anchor="ctr"/>
                </a:tc>
                <a:tc>
                  <a:txBody>
                    <a:bodyPr/>
                    <a:lstStyle/>
                    <a:p>
                      <a:pPr algn="ctr"/>
                      <a:r>
                        <a:rPr lang="en-US" sz="1400" dirty="0" smtClean="0">
                          <a:latin typeface="Times New Roman" panose="02020603050405020304" pitchFamily="18" charset="0"/>
                          <a:cs typeface="Times New Roman" panose="02020603050405020304" pitchFamily="18" charset="0"/>
                        </a:rPr>
                        <a:t>$3,016,000</a:t>
                      </a:r>
                      <a:endParaRPr lang="en-US" sz="1400" dirty="0">
                        <a:latin typeface="Times New Roman" panose="02020603050405020304" pitchFamily="18" charset="0"/>
                        <a:cs typeface="Times New Roman" panose="02020603050405020304" pitchFamily="18" charset="0"/>
                      </a:endParaRPr>
                    </a:p>
                  </a:txBody>
                  <a:tcPr anchor="ctr"/>
                </a:tc>
                <a:tc>
                  <a:txBody>
                    <a:bodyPr/>
                    <a:lstStyle/>
                    <a:p>
                      <a:pPr algn="ctr"/>
                      <a:r>
                        <a:rPr lang="en-US" sz="1400" dirty="0" smtClean="0">
                          <a:latin typeface="Times New Roman" panose="02020603050405020304" pitchFamily="18" charset="0"/>
                          <a:cs typeface="Times New Roman" panose="02020603050405020304" pitchFamily="18" charset="0"/>
                        </a:rPr>
                        <a:t>$52.00 </a:t>
                      </a:r>
                      <a:r>
                        <a:rPr lang="en-US" sz="1400" dirty="0" err="1" smtClean="0">
                          <a:latin typeface="Times New Roman" panose="02020603050405020304" pitchFamily="18" charset="0"/>
                          <a:cs typeface="Times New Roman" panose="02020603050405020304" pitchFamily="18" charset="0"/>
                        </a:rPr>
                        <a:t>psf</a:t>
                      </a:r>
                      <a:endParaRPr lang="en-US" sz="1400" dirty="0">
                        <a:latin typeface="Times New Roman" panose="02020603050405020304" pitchFamily="18" charset="0"/>
                        <a:cs typeface="Times New Roman" panose="02020603050405020304" pitchFamily="18" charset="0"/>
                      </a:endParaRPr>
                    </a:p>
                  </a:txBody>
                  <a:tcPr anchor="ctr"/>
                </a:tc>
              </a:tr>
            </a:tbl>
          </a:graphicData>
        </a:graphic>
      </p:graphicFrame>
      <p:graphicFrame>
        <p:nvGraphicFramePr>
          <p:cNvPr id="3" name="Table 2"/>
          <p:cNvGraphicFramePr>
            <a:graphicFrameLocks noGrp="1"/>
          </p:cNvGraphicFramePr>
          <p:nvPr>
            <p:extLst>
              <p:ext uri="{D42A27DB-BD31-4B8C-83A1-F6EECF244321}">
                <p14:modId xmlns:p14="http://schemas.microsoft.com/office/powerpoint/2010/main" val="4030850369"/>
              </p:ext>
            </p:extLst>
          </p:nvPr>
        </p:nvGraphicFramePr>
        <p:xfrm>
          <a:off x="609600" y="2362200"/>
          <a:ext cx="7848600" cy="2966085"/>
        </p:xfrm>
        <a:graphic>
          <a:graphicData uri="http://schemas.openxmlformats.org/drawingml/2006/table">
            <a:tbl>
              <a:tblPr firstRow="1" bandRow="1">
                <a:tableStyleId>{5C22544A-7EE6-4342-B048-85BDC9FD1C3A}</a:tableStyleId>
              </a:tblPr>
              <a:tblGrid>
                <a:gridCol w="2057400"/>
                <a:gridCol w="1082040"/>
                <a:gridCol w="1432560"/>
                <a:gridCol w="1524000"/>
                <a:gridCol w="1752600"/>
              </a:tblGrid>
              <a:tr h="428625">
                <a:tc>
                  <a:txBody>
                    <a:bodyPr/>
                    <a:lstStyle/>
                    <a:p>
                      <a:r>
                        <a:rPr lang="en-US" sz="1400" dirty="0" smtClean="0">
                          <a:latin typeface="Times New Roman" panose="02020603050405020304" pitchFamily="18" charset="0"/>
                          <a:cs typeface="Times New Roman" panose="02020603050405020304" pitchFamily="18" charset="0"/>
                        </a:rPr>
                        <a:t>Mathematics -  Old County Building</a:t>
                      </a:r>
                      <a:endParaRPr lang="en-US" sz="1400" dirty="0">
                        <a:latin typeface="Times New Roman" panose="02020603050405020304" pitchFamily="18" charset="0"/>
                        <a:cs typeface="Times New Roman" panose="02020603050405020304" pitchFamily="18" charset="0"/>
                      </a:endParaRPr>
                    </a:p>
                  </a:txBody>
                  <a:tcPr anchor="ctr"/>
                </a:tc>
                <a:tc>
                  <a:txBody>
                    <a:bodyPr/>
                    <a:lstStyle/>
                    <a:p>
                      <a:pPr algn="ctr"/>
                      <a:r>
                        <a:rPr lang="en-US" sz="1400" dirty="0" smtClean="0">
                          <a:latin typeface="Times New Roman" panose="02020603050405020304" pitchFamily="18" charset="0"/>
                          <a:cs typeface="Times New Roman" panose="02020603050405020304" pitchFamily="18" charset="0"/>
                        </a:rPr>
                        <a:t>Bldg. SF</a:t>
                      </a:r>
                      <a:endParaRPr lang="en-US" sz="1400" dirty="0">
                        <a:latin typeface="Times New Roman" panose="02020603050405020304" pitchFamily="18" charset="0"/>
                        <a:cs typeface="Times New Roman" panose="02020603050405020304" pitchFamily="18" charset="0"/>
                      </a:endParaRPr>
                    </a:p>
                  </a:txBody>
                  <a:tcPr anchor="ctr"/>
                </a:tc>
                <a:tc>
                  <a:txBody>
                    <a:bodyPr/>
                    <a:lstStyle/>
                    <a:p>
                      <a:pPr algn="ctr"/>
                      <a:r>
                        <a:rPr lang="en-US" sz="1400" dirty="0" smtClean="0">
                          <a:latin typeface="Times New Roman" panose="02020603050405020304" pitchFamily="18" charset="0"/>
                          <a:cs typeface="Times New Roman" panose="02020603050405020304" pitchFamily="18" charset="0"/>
                        </a:rPr>
                        <a:t>Parking Spaces</a:t>
                      </a:r>
                      <a:endParaRPr lang="en-US" sz="1400" dirty="0">
                        <a:latin typeface="Times New Roman" panose="02020603050405020304" pitchFamily="18" charset="0"/>
                        <a:cs typeface="Times New Roman" panose="02020603050405020304" pitchFamily="18" charset="0"/>
                      </a:endParaRPr>
                    </a:p>
                  </a:txBody>
                  <a:tcPr anchor="ctr"/>
                </a:tc>
                <a:tc>
                  <a:txBody>
                    <a:bodyPr/>
                    <a:lstStyle/>
                    <a:p>
                      <a:pPr algn="ctr"/>
                      <a:r>
                        <a:rPr lang="en-US" sz="1400" dirty="0" smtClean="0">
                          <a:latin typeface="Times New Roman" panose="02020603050405020304" pitchFamily="18" charset="0"/>
                          <a:cs typeface="Times New Roman" panose="02020603050405020304" pitchFamily="18" charset="0"/>
                        </a:rPr>
                        <a:t>Parking</a:t>
                      </a:r>
                      <a:r>
                        <a:rPr lang="en-US" sz="1400" baseline="0" dirty="0" smtClean="0">
                          <a:latin typeface="Times New Roman" panose="02020603050405020304" pitchFamily="18" charset="0"/>
                          <a:cs typeface="Times New Roman" panose="02020603050405020304" pitchFamily="18" charset="0"/>
                        </a:rPr>
                        <a:t> Ratio</a:t>
                      </a:r>
                      <a:endParaRPr lang="en-US" sz="1400" dirty="0">
                        <a:latin typeface="Times New Roman" panose="02020603050405020304" pitchFamily="18" charset="0"/>
                        <a:cs typeface="Times New Roman" panose="02020603050405020304" pitchFamily="18" charset="0"/>
                      </a:endParaRPr>
                    </a:p>
                  </a:txBody>
                  <a:tcPr anchor="ctr"/>
                </a:tc>
                <a:tc>
                  <a:txBody>
                    <a:bodyPr/>
                    <a:lstStyle/>
                    <a:p>
                      <a:pPr algn="ctr"/>
                      <a:endParaRPr lang="en-US" sz="1400">
                        <a:latin typeface="Times New Roman" panose="02020603050405020304" pitchFamily="18" charset="0"/>
                        <a:cs typeface="Times New Roman" panose="02020603050405020304" pitchFamily="18" charset="0"/>
                      </a:endParaRPr>
                    </a:p>
                  </a:txBody>
                  <a:tcPr anchor="ctr"/>
                </a:tc>
              </a:tr>
              <a:tr h="428625">
                <a:tc>
                  <a:txBody>
                    <a:bodyPr/>
                    <a:lstStyle/>
                    <a:p>
                      <a:r>
                        <a:rPr lang="en-US" sz="1400" dirty="0" smtClean="0">
                          <a:latin typeface="Times New Roman" panose="02020603050405020304" pitchFamily="18" charset="0"/>
                          <a:cs typeface="Times New Roman" panose="02020603050405020304" pitchFamily="18" charset="0"/>
                        </a:rPr>
                        <a:t>Old County Bldg.</a:t>
                      </a:r>
                      <a:endParaRPr lang="en-US" sz="1400" dirty="0">
                        <a:latin typeface="Times New Roman" panose="02020603050405020304" pitchFamily="18" charset="0"/>
                        <a:cs typeface="Times New Roman" panose="02020603050405020304" pitchFamily="18" charset="0"/>
                      </a:endParaRPr>
                    </a:p>
                  </a:txBody>
                  <a:tcPr anchor="ctr"/>
                </a:tc>
                <a:tc>
                  <a:txBody>
                    <a:bodyPr/>
                    <a:lstStyle/>
                    <a:p>
                      <a:pPr algn="ctr"/>
                      <a:r>
                        <a:rPr lang="en-US" sz="1400" dirty="0" smtClean="0">
                          <a:latin typeface="Times New Roman" panose="02020603050405020304" pitchFamily="18" charset="0"/>
                          <a:cs typeface="Times New Roman" panose="02020603050405020304" pitchFamily="18" charset="0"/>
                        </a:rPr>
                        <a:t>226,750 sf</a:t>
                      </a:r>
                      <a:endParaRPr lang="en-US" sz="1400" dirty="0">
                        <a:latin typeface="Times New Roman" panose="02020603050405020304" pitchFamily="18" charset="0"/>
                        <a:cs typeface="Times New Roman" panose="02020603050405020304" pitchFamily="18" charset="0"/>
                      </a:endParaRPr>
                    </a:p>
                  </a:txBody>
                  <a:tcPr anchor="ctr"/>
                </a:tc>
                <a:tc>
                  <a:txBody>
                    <a:bodyPr/>
                    <a:lstStyle/>
                    <a:p>
                      <a:pPr algn="ctr"/>
                      <a:r>
                        <a:rPr lang="en-US" sz="1400" dirty="0" smtClean="0">
                          <a:latin typeface="Times New Roman" panose="02020603050405020304" pitchFamily="18" charset="0"/>
                          <a:cs typeface="Times New Roman" panose="02020603050405020304" pitchFamily="18" charset="0"/>
                        </a:rPr>
                        <a:t>99</a:t>
                      </a:r>
                      <a:endParaRPr lang="en-US" sz="1400" dirty="0">
                        <a:latin typeface="Times New Roman" panose="02020603050405020304" pitchFamily="18" charset="0"/>
                        <a:cs typeface="Times New Roman" panose="02020603050405020304" pitchFamily="18" charset="0"/>
                      </a:endParaRPr>
                    </a:p>
                  </a:txBody>
                  <a:tcPr anchor="ctr"/>
                </a:tc>
                <a:tc>
                  <a:txBody>
                    <a:bodyPr/>
                    <a:lstStyle/>
                    <a:p>
                      <a:pPr algn="ctr"/>
                      <a:r>
                        <a:rPr lang="en-US" sz="1400" dirty="0" smtClean="0">
                          <a:latin typeface="Times New Roman" panose="02020603050405020304" pitchFamily="18" charset="0"/>
                          <a:cs typeface="Times New Roman" panose="02020603050405020304" pitchFamily="18" charset="0"/>
                        </a:rPr>
                        <a:t>2,290 sf per space</a:t>
                      </a:r>
                      <a:endParaRPr lang="en-US" sz="1400" dirty="0">
                        <a:latin typeface="Times New Roman" panose="02020603050405020304" pitchFamily="18" charset="0"/>
                        <a:cs typeface="Times New Roman" panose="02020603050405020304" pitchFamily="18" charset="0"/>
                      </a:endParaRPr>
                    </a:p>
                  </a:txBody>
                  <a:tcPr anchor="ctr"/>
                </a:tc>
                <a:tc>
                  <a:txBody>
                    <a:bodyPr/>
                    <a:lstStyle/>
                    <a:p>
                      <a:pPr algn="ctr"/>
                      <a:endParaRPr lang="en-US" sz="1400">
                        <a:latin typeface="Times New Roman" panose="02020603050405020304" pitchFamily="18" charset="0"/>
                        <a:cs typeface="Times New Roman" panose="02020603050405020304" pitchFamily="18" charset="0"/>
                      </a:endParaRPr>
                    </a:p>
                  </a:txBody>
                  <a:tcPr anchor="ctr"/>
                </a:tc>
              </a:tr>
              <a:tr h="428625">
                <a:tc>
                  <a:txBody>
                    <a:bodyPr/>
                    <a:lstStyle/>
                    <a:p>
                      <a:r>
                        <a:rPr lang="en-US" sz="1400" dirty="0" smtClean="0">
                          <a:latin typeface="Times New Roman" panose="02020603050405020304" pitchFamily="18" charset="0"/>
                          <a:cs typeface="Times New Roman" panose="02020603050405020304" pitchFamily="18" charset="0"/>
                        </a:rPr>
                        <a:t>Subject</a:t>
                      </a:r>
                      <a:endParaRPr lang="en-US" sz="1400" dirty="0">
                        <a:latin typeface="Times New Roman" panose="02020603050405020304" pitchFamily="18" charset="0"/>
                        <a:cs typeface="Times New Roman" panose="02020603050405020304" pitchFamily="18" charset="0"/>
                      </a:endParaRPr>
                    </a:p>
                  </a:txBody>
                  <a:tcPr anchor="ctr"/>
                </a:tc>
                <a:tc>
                  <a:txBody>
                    <a:bodyPr/>
                    <a:lstStyle/>
                    <a:p>
                      <a:pPr algn="ctr"/>
                      <a:r>
                        <a:rPr lang="en-US" sz="1400" dirty="0" smtClean="0">
                          <a:latin typeface="Times New Roman" panose="02020603050405020304" pitchFamily="18" charset="0"/>
                          <a:cs typeface="Times New Roman" panose="02020603050405020304" pitchFamily="18" charset="0"/>
                        </a:rPr>
                        <a:t>  58,000</a:t>
                      </a:r>
                      <a:r>
                        <a:rPr lang="en-US" sz="1400" baseline="0" dirty="0" smtClean="0">
                          <a:latin typeface="Times New Roman" panose="02020603050405020304" pitchFamily="18" charset="0"/>
                          <a:cs typeface="Times New Roman" panose="02020603050405020304" pitchFamily="18" charset="0"/>
                        </a:rPr>
                        <a:t> sf</a:t>
                      </a:r>
                      <a:endParaRPr lang="en-US" sz="1400" dirty="0">
                        <a:latin typeface="Times New Roman" panose="02020603050405020304" pitchFamily="18" charset="0"/>
                        <a:cs typeface="Times New Roman" panose="02020603050405020304" pitchFamily="18" charset="0"/>
                      </a:endParaRPr>
                    </a:p>
                  </a:txBody>
                  <a:tcPr anchor="ctr"/>
                </a:tc>
                <a:tc>
                  <a:txBody>
                    <a:bodyPr/>
                    <a:lstStyle/>
                    <a:p>
                      <a:pPr algn="ctr"/>
                      <a:r>
                        <a:rPr lang="en-US" sz="1400" dirty="0" smtClean="0">
                          <a:latin typeface="Times New Roman" panose="02020603050405020304" pitchFamily="18" charset="0"/>
                          <a:cs typeface="Times New Roman" panose="02020603050405020304" pitchFamily="18" charset="0"/>
                        </a:rPr>
                        <a:t>25</a:t>
                      </a:r>
                      <a:endParaRPr lang="en-US" sz="1400" dirty="0">
                        <a:latin typeface="Times New Roman" panose="02020603050405020304" pitchFamily="18" charset="0"/>
                        <a:cs typeface="Times New Roman" panose="02020603050405020304" pitchFamily="18" charset="0"/>
                      </a:endParaRPr>
                    </a:p>
                  </a:txBody>
                  <a:tcPr anchor="ctr"/>
                </a:tc>
                <a:tc>
                  <a:txBody>
                    <a:bodyPr/>
                    <a:lstStyle/>
                    <a:p>
                      <a:pPr algn="ctr"/>
                      <a:r>
                        <a:rPr lang="en-US" sz="1400" dirty="0" smtClean="0">
                          <a:latin typeface="Times New Roman" panose="02020603050405020304" pitchFamily="18" charset="0"/>
                          <a:cs typeface="Times New Roman" panose="02020603050405020304" pitchFamily="18" charset="0"/>
                        </a:rPr>
                        <a:t>2,290 sf per space</a:t>
                      </a:r>
                      <a:endParaRPr lang="en-US" sz="1400" dirty="0">
                        <a:latin typeface="Times New Roman" panose="02020603050405020304" pitchFamily="18" charset="0"/>
                        <a:cs typeface="Times New Roman" panose="02020603050405020304" pitchFamily="18" charset="0"/>
                      </a:endParaRPr>
                    </a:p>
                  </a:txBody>
                  <a:tcPr anchor="ctr"/>
                </a:tc>
                <a:tc>
                  <a:txBody>
                    <a:bodyPr/>
                    <a:lstStyle/>
                    <a:p>
                      <a:pPr algn="ctr"/>
                      <a:endParaRPr lang="en-US" sz="1400">
                        <a:latin typeface="Times New Roman" panose="02020603050405020304" pitchFamily="18" charset="0"/>
                        <a:cs typeface="Times New Roman" panose="02020603050405020304" pitchFamily="18" charset="0"/>
                      </a:endParaRPr>
                    </a:p>
                  </a:txBody>
                  <a:tcPr anchor="ctr"/>
                </a:tc>
              </a:tr>
              <a:tr h="224790">
                <a:tc>
                  <a:txBody>
                    <a:bodyPr/>
                    <a:lstStyle/>
                    <a:p>
                      <a:endParaRPr lang="en-US" sz="1400" dirty="0">
                        <a:latin typeface="Times New Roman" panose="02020603050405020304" pitchFamily="18" charset="0"/>
                        <a:cs typeface="Times New Roman" panose="02020603050405020304" pitchFamily="18" charset="0"/>
                      </a:endParaRPr>
                    </a:p>
                  </a:txBody>
                  <a:tcPr anchor="ctr"/>
                </a:tc>
                <a:tc>
                  <a:txBody>
                    <a:bodyPr/>
                    <a:lstStyle/>
                    <a:p>
                      <a:pPr algn="ctr"/>
                      <a:endParaRPr lang="en-US" sz="1400" dirty="0">
                        <a:latin typeface="Times New Roman" panose="02020603050405020304" pitchFamily="18" charset="0"/>
                        <a:cs typeface="Times New Roman" panose="02020603050405020304" pitchFamily="18" charset="0"/>
                      </a:endParaRPr>
                    </a:p>
                  </a:txBody>
                  <a:tcPr anchor="ctr"/>
                </a:tc>
                <a:tc>
                  <a:txBody>
                    <a:bodyPr/>
                    <a:lstStyle/>
                    <a:p>
                      <a:pPr algn="ctr"/>
                      <a:endParaRPr lang="en-US" sz="1400">
                        <a:latin typeface="Times New Roman" panose="02020603050405020304" pitchFamily="18" charset="0"/>
                        <a:cs typeface="Times New Roman" panose="02020603050405020304" pitchFamily="18" charset="0"/>
                      </a:endParaRPr>
                    </a:p>
                  </a:txBody>
                  <a:tcPr anchor="ctr"/>
                </a:tc>
                <a:tc>
                  <a:txBody>
                    <a:bodyPr/>
                    <a:lstStyle/>
                    <a:p>
                      <a:pPr algn="ctr"/>
                      <a:endParaRPr lang="en-US" sz="1400" dirty="0">
                        <a:latin typeface="Times New Roman" panose="02020603050405020304" pitchFamily="18" charset="0"/>
                        <a:cs typeface="Times New Roman" panose="02020603050405020304" pitchFamily="18" charset="0"/>
                      </a:endParaRPr>
                    </a:p>
                  </a:txBody>
                  <a:tcPr anchor="ctr"/>
                </a:tc>
                <a:tc>
                  <a:txBody>
                    <a:bodyPr/>
                    <a:lstStyle/>
                    <a:p>
                      <a:pPr algn="ctr"/>
                      <a:endParaRPr lang="en-US" sz="1400">
                        <a:latin typeface="Times New Roman" panose="02020603050405020304" pitchFamily="18" charset="0"/>
                        <a:cs typeface="Times New Roman" panose="02020603050405020304" pitchFamily="18" charset="0"/>
                      </a:endParaRPr>
                    </a:p>
                  </a:txBody>
                  <a:tcPr anchor="ctr"/>
                </a:tc>
              </a:tr>
              <a:tr h="428625">
                <a:tc>
                  <a:txBody>
                    <a:bodyPr/>
                    <a:lstStyle/>
                    <a:p>
                      <a:endParaRPr lang="en-US" sz="1400" dirty="0">
                        <a:latin typeface="Times New Roman" panose="02020603050405020304" pitchFamily="18" charset="0"/>
                        <a:cs typeface="Times New Roman" panose="02020603050405020304" pitchFamily="18" charset="0"/>
                      </a:endParaRPr>
                    </a:p>
                  </a:txBody>
                  <a:tcPr anchor="ctr"/>
                </a:tc>
                <a:tc>
                  <a:txBody>
                    <a:bodyPr/>
                    <a:lstStyle/>
                    <a:p>
                      <a:pPr algn="ctr"/>
                      <a:endParaRPr lang="en-US" sz="1400" dirty="0">
                        <a:latin typeface="Times New Roman" panose="02020603050405020304" pitchFamily="18" charset="0"/>
                        <a:cs typeface="Times New Roman" panose="02020603050405020304" pitchFamily="18" charset="0"/>
                      </a:endParaRPr>
                    </a:p>
                  </a:txBody>
                  <a:tcPr anchor="ctr"/>
                </a:tc>
                <a:tc>
                  <a:txBody>
                    <a:bodyPr/>
                    <a:lstStyle/>
                    <a:p>
                      <a:pPr algn="ctr"/>
                      <a:r>
                        <a:rPr lang="en-US" sz="1400" dirty="0" smtClean="0">
                          <a:latin typeface="Times New Roman" panose="02020603050405020304" pitchFamily="18" charset="0"/>
                          <a:cs typeface="Times New Roman" panose="02020603050405020304" pitchFamily="18" charset="0"/>
                        </a:rPr>
                        <a:t>232</a:t>
                      </a:r>
                      <a:endParaRPr lang="en-US" sz="1400" dirty="0">
                        <a:latin typeface="Times New Roman" panose="02020603050405020304" pitchFamily="18" charset="0"/>
                        <a:cs typeface="Times New Roman" panose="02020603050405020304" pitchFamily="18" charset="0"/>
                      </a:endParaRPr>
                    </a:p>
                  </a:txBody>
                  <a:tcPr anchor="ctr"/>
                </a:tc>
                <a:tc>
                  <a:txBody>
                    <a:bodyPr/>
                    <a:lstStyle/>
                    <a:p>
                      <a:pPr algn="ctr"/>
                      <a:r>
                        <a:rPr lang="en-US" sz="1400" dirty="0" smtClean="0">
                          <a:latin typeface="Times New Roman" panose="02020603050405020304" pitchFamily="18" charset="0"/>
                          <a:cs typeface="Times New Roman" panose="02020603050405020304" pitchFamily="18" charset="0"/>
                        </a:rPr>
                        <a:t>25</a:t>
                      </a:r>
                      <a:endParaRPr lang="en-US" sz="1400" dirty="0">
                        <a:latin typeface="Times New Roman" panose="02020603050405020304" pitchFamily="18" charset="0"/>
                        <a:cs typeface="Times New Roman" panose="02020603050405020304" pitchFamily="18" charset="0"/>
                      </a:endParaRPr>
                    </a:p>
                  </a:txBody>
                  <a:tcPr anchor="ctr"/>
                </a:tc>
                <a:tc>
                  <a:txBody>
                    <a:bodyPr/>
                    <a:lstStyle/>
                    <a:p>
                      <a:pPr algn="ctr"/>
                      <a:r>
                        <a:rPr lang="en-US" sz="1400" dirty="0" smtClean="0">
                          <a:latin typeface="Times New Roman" panose="02020603050405020304" pitchFamily="18" charset="0"/>
                          <a:cs typeface="Times New Roman" panose="02020603050405020304" pitchFamily="18" charset="0"/>
                        </a:rPr>
                        <a:t>207 space advantage</a:t>
                      </a:r>
                      <a:endParaRPr lang="en-US" sz="1400" dirty="0">
                        <a:latin typeface="Times New Roman" panose="02020603050405020304" pitchFamily="18" charset="0"/>
                        <a:cs typeface="Times New Roman" panose="02020603050405020304" pitchFamily="18" charset="0"/>
                      </a:endParaRPr>
                    </a:p>
                  </a:txBody>
                  <a:tcPr anchor="ctr"/>
                </a:tc>
              </a:tr>
              <a:tr h="428625">
                <a:tc>
                  <a:txBody>
                    <a:bodyPr/>
                    <a:lstStyle/>
                    <a:p>
                      <a:endParaRPr lang="en-US" sz="1400" dirty="0">
                        <a:latin typeface="Times New Roman" panose="02020603050405020304" pitchFamily="18" charset="0"/>
                        <a:cs typeface="Times New Roman" panose="02020603050405020304" pitchFamily="18" charset="0"/>
                      </a:endParaRPr>
                    </a:p>
                  </a:txBody>
                  <a:tcPr anchor="ctr"/>
                </a:tc>
                <a:tc>
                  <a:txBody>
                    <a:bodyPr/>
                    <a:lstStyle/>
                    <a:p>
                      <a:pPr algn="ctr"/>
                      <a:r>
                        <a:rPr lang="en-US" sz="1400" dirty="0" smtClean="0">
                          <a:latin typeface="Times New Roman" panose="02020603050405020304" pitchFamily="18" charset="0"/>
                          <a:cs typeface="Times New Roman" panose="02020603050405020304" pitchFamily="18" charset="0"/>
                        </a:rPr>
                        <a:t>207</a:t>
                      </a:r>
                      <a:endParaRPr lang="en-US" sz="1400" dirty="0">
                        <a:latin typeface="Times New Roman" panose="02020603050405020304" pitchFamily="18" charset="0"/>
                        <a:cs typeface="Times New Roman" panose="02020603050405020304" pitchFamily="18" charset="0"/>
                      </a:endParaRPr>
                    </a:p>
                  </a:txBody>
                  <a:tcPr anchor="ctr"/>
                </a:tc>
                <a:tc>
                  <a:txBody>
                    <a:bodyPr/>
                    <a:lstStyle/>
                    <a:p>
                      <a:pPr algn="ctr"/>
                      <a:r>
                        <a:rPr lang="en-US" sz="1400" dirty="0" smtClean="0">
                          <a:latin typeface="Times New Roman" panose="02020603050405020304" pitchFamily="18" charset="0"/>
                          <a:cs typeface="Times New Roman" panose="02020603050405020304" pitchFamily="18" charset="0"/>
                        </a:rPr>
                        <a:t>$11,500</a:t>
                      </a:r>
                      <a:endParaRPr lang="en-US" sz="1400" dirty="0">
                        <a:latin typeface="Times New Roman" panose="02020603050405020304" pitchFamily="18" charset="0"/>
                        <a:cs typeface="Times New Roman" panose="02020603050405020304" pitchFamily="18" charset="0"/>
                      </a:endParaRPr>
                    </a:p>
                  </a:txBody>
                  <a:tcPr anchor="ctr"/>
                </a:tc>
                <a:tc>
                  <a:txBody>
                    <a:bodyPr/>
                    <a:lstStyle/>
                    <a:p>
                      <a:pPr algn="ctr"/>
                      <a:r>
                        <a:rPr lang="en-US" sz="1400" dirty="0" smtClean="0">
                          <a:latin typeface="Times New Roman" panose="02020603050405020304" pitchFamily="18" charset="0"/>
                          <a:cs typeface="Times New Roman" panose="02020603050405020304" pitchFamily="18" charset="0"/>
                        </a:rPr>
                        <a:t>$2,380,500</a:t>
                      </a:r>
                      <a:endParaRPr lang="en-US" sz="1400" dirty="0">
                        <a:latin typeface="Times New Roman" panose="02020603050405020304" pitchFamily="18" charset="0"/>
                        <a:cs typeface="Times New Roman" panose="02020603050405020304" pitchFamily="18" charset="0"/>
                      </a:endParaRPr>
                    </a:p>
                  </a:txBody>
                  <a:tcPr anchor="ctr"/>
                </a:tc>
                <a:tc>
                  <a:txBody>
                    <a:bodyPr/>
                    <a:lstStyle/>
                    <a:p>
                      <a:pPr algn="ctr"/>
                      <a:r>
                        <a:rPr lang="en-US" sz="1400" dirty="0" smtClean="0">
                          <a:latin typeface="Times New Roman" panose="02020603050405020304" pitchFamily="18" charset="0"/>
                          <a:cs typeface="Times New Roman" panose="02020603050405020304" pitchFamily="18" charset="0"/>
                        </a:rPr>
                        <a:t>$41.04 </a:t>
                      </a:r>
                      <a:r>
                        <a:rPr lang="en-US" sz="1400" dirty="0" err="1" smtClean="0">
                          <a:latin typeface="Times New Roman" panose="02020603050405020304" pitchFamily="18" charset="0"/>
                          <a:cs typeface="Times New Roman" panose="02020603050405020304" pitchFamily="18" charset="0"/>
                        </a:rPr>
                        <a:t>psf</a:t>
                      </a:r>
                      <a:endParaRPr lang="en-US" sz="1400" dirty="0">
                        <a:latin typeface="Times New Roman" panose="02020603050405020304" pitchFamily="18" charset="0"/>
                        <a:cs typeface="Times New Roman" panose="02020603050405020304" pitchFamily="18" charset="0"/>
                      </a:endParaRPr>
                    </a:p>
                  </a:txBody>
                  <a:tcPr anchor="ctr"/>
                </a:tc>
              </a:tr>
              <a:tr h="428625">
                <a:tc>
                  <a:txBody>
                    <a:bodyPr/>
                    <a:lstStyle/>
                    <a:p>
                      <a:endParaRPr lang="en-US" sz="1400" dirty="0">
                        <a:latin typeface="Times New Roman" panose="02020603050405020304" pitchFamily="18" charset="0"/>
                        <a:cs typeface="Times New Roman" panose="02020603050405020304" pitchFamily="18" charset="0"/>
                      </a:endParaRPr>
                    </a:p>
                  </a:txBody>
                  <a:tcPr anchor="ctr"/>
                </a:tc>
                <a:tc>
                  <a:txBody>
                    <a:bodyPr/>
                    <a:lstStyle/>
                    <a:p>
                      <a:pPr algn="ctr"/>
                      <a:r>
                        <a:rPr lang="en-US" sz="1400" dirty="0" smtClean="0">
                          <a:latin typeface="Times New Roman" panose="02020603050405020304" pitchFamily="18" charset="0"/>
                          <a:cs typeface="Times New Roman" panose="02020603050405020304" pitchFamily="18" charset="0"/>
                        </a:rPr>
                        <a:t>207</a:t>
                      </a:r>
                      <a:endParaRPr lang="en-US" sz="1400" dirty="0">
                        <a:latin typeface="Times New Roman" panose="02020603050405020304" pitchFamily="18" charset="0"/>
                        <a:cs typeface="Times New Roman" panose="02020603050405020304" pitchFamily="18" charset="0"/>
                      </a:endParaRPr>
                    </a:p>
                  </a:txBody>
                  <a:tcPr anchor="ctr"/>
                </a:tc>
                <a:tc>
                  <a:txBody>
                    <a:bodyPr/>
                    <a:lstStyle/>
                    <a:p>
                      <a:pPr algn="ctr"/>
                      <a:r>
                        <a:rPr lang="en-US" sz="1400" dirty="0" smtClean="0">
                          <a:latin typeface="Times New Roman" panose="02020603050405020304" pitchFamily="18" charset="0"/>
                          <a:cs typeface="Times New Roman" panose="02020603050405020304" pitchFamily="18" charset="0"/>
                        </a:rPr>
                        <a:t>$13,000</a:t>
                      </a:r>
                      <a:endParaRPr lang="en-US" sz="1400" dirty="0">
                        <a:latin typeface="Times New Roman" panose="02020603050405020304" pitchFamily="18" charset="0"/>
                        <a:cs typeface="Times New Roman" panose="02020603050405020304" pitchFamily="18" charset="0"/>
                      </a:endParaRPr>
                    </a:p>
                  </a:txBody>
                  <a:tcPr anchor="ctr"/>
                </a:tc>
                <a:tc>
                  <a:txBody>
                    <a:bodyPr/>
                    <a:lstStyle/>
                    <a:p>
                      <a:pPr algn="ctr"/>
                      <a:r>
                        <a:rPr lang="en-US" sz="1400" dirty="0" smtClean="0">
                          <a:latin typeface="Times New Roman" panose="02020603050405020304" pitchFamily="18" charset="0"/>
                          <a:cs typeface="Times New Roman" panose="02020603050405020304" pitchFamily="18" charset="0"/>
                        </a:rPr>
                        <a:t>$2,691,000</a:t>
                      </a:r>
                      <a:endParaRPr lang="en-US" sz="1400" dirty="0">
                        <a:latin typeface="Times New Roman" panose="02020603050405020304" pitchFamily="18" charset="0"/>
                        <a:cs typeface="Times New Roman" panose="02020603050405020304" pitchFamily="18" charset="0"/>
                      </a:endParaRPr>
                    </a:p>
                  </a:txBody>
                  <a:tcPr anchor="ctr"/>
                </a:tc>
                <a:tc>
                  <a:txBody>
                    <a:bodyPr/>
                    <a:lstStyle/>
                    <a:p>
                      <a:pPr algn="ctr"/>
                      <a:r>
                        <a:rPr lang="en-US" sz="1400" dirty="0" smtClean="0">
                          <a:latin typeface="Times New Roman" panose="02020603050405020304" pitchFamily="18" charset="0"/>
                          <a:cs typeface="Times New Roman" panose="02020603050405020304" pitchFamily="18" charset="0"/>
                        </a:rPr>
                        <a:t>$46.50 </a:t>
                      </a:r>
                      <a:r>
                        <a:rPr lang="en-US" sz="1400" dirty="0" err="1" smtClean="0">
                          <a:latin typeface="Times New Roman" panose="02020603050405020304" pitchFamily="18" charset="0"/>
                          <a:cs typeface="Times New Roman" panose="02020603050405020304" pitchFamily="18" charset="0"/>
                        </a:rPr>
                        <a:t>psf</a:t>
                      </a:r>
                      <a:endParaRPr lang="en-US" sz="1400" dirty="0">
                        <a:latin typeface="Times New Roman" panose="02020603050405020304" pitchFamily="18" charset="0"/>
                        <a:cs typeface="Times New Roman" panose="02020603050405020304" pitchFamily="18" charset="0"/>
                      </a:endParaRPr>
                    </a:p>
                  </a:txBody>
                  <a:tcPr anchor="ctr"/>
                </a:tc>
              </a:tr>
            </a:tbl>
          </a:graphicData>
        </a:graphic>
      </p:graphicFrame>
    </p:spTree>
    <p:extLst>
      <p:ext uri="{BB962C8B-B14F-4D97-AF65-F5344CB8AC3E}">
        <p14:creationId xmlns:p14="http://schemas.microsoft.com/office/powerpoint/2010/main" val="222706154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43859532"/>
              </p:ext>
            </p:extLst>
          </p:nvPr>
        </p:nvGraphicFramePr>
        <p:xfrm>
          <a:off x="609600" y="533400"/>
          <a:ext cx="7848600" cy="2824480"/>
        </p:xfrm>
        <a:graphic>
          <a:graphicData uri="http://schemas.openxmlformats.org/drawingml/2006/table">
            <a:tbl>
              <a:tblPr firstRow="1" bandRow="1">
                <a:tableStyleId>{5C22544A-7EE6-4342-B048-85BDC9FD1C3A}</a:tableStyleId>
              </a:tblPr>
              <a:tblGrid>
                <a:gridCol w="1569720"/>
                <a:gridCol w="1569720"/>
                <a:gridCol w="1569720"/>
                <a:gridCol w="1569720"/>
                <a:gridCol w="1569720"/>
              </a:tblGrid>
              <a:tr h="370840">
                <a:tc>
                  <a:txBody>
                    <a:bodyPr/>
                    <a:lstStyle/>
                    <a:p>
                      <a:r>
                        <a:rPr lang="en-US" sz="1400" dirty="0" smtClean="0">
                          <a:latin typeface="Times New Roman" panose="02020603050405020304" pitchFamily="18" charset="0"/>
                          <a:cs typeface="Times New Roman" panose="02020603050405020304" pitchFamily="18" charset="0"/>
                        </a:rPr>
                        <a:t>Mathematics - Woodbridge</a:t>
                      </a:r>
                      <a:endParaRPr lang="en-US" sz="1400" dirty="0">
                        <a:latin typeface="Times New Roman" panose="02020603050405020304" pitchFamily="18" charset="0"/>
                        <a:cs typeface="Times New Roman" panose="02020603050405020304" pitchFamily="18" charset="0"/>
                      </a:endParaRPr>
                    </a:p>
                  </a:txBody>
                  <a:tcPr anchor="ctr"/>
                </a:tc>
                <a:tc>
                  <a:txBody>
                    <a:bodyPr/>
                    <a:lstStyle/>
                    <a:p>
                      <a:pPr algn="ctr"/>
                      <a:r>
                        <a:rPr lang="en-US" sz="1400" dirty="0" smtClean="0">
                          <a:latin typeface="Times New Roman" panose="02020603050405020304" pitchFamily="18" charset="0"/>
                          <a:cs typeface="Times New Roman" panose="02020603050405020304" pitchFamily="18" charset="0"/>
                        </a:rPr>
                        <a:t>Building SF</a:t>
                      </a:r>
                      <a:endParaRPr lang="en-US" sz="1400" dirty="0">
                        <a:latin typeface="Times New Roman" panose="02020603050405020304" pitchFamily="18" charset="0"/>
                        <a:cs typeface="Times New Roman" panose="02020603050405020304" pitchFamily="18" charset="0"/>
                      </a:endParaRPr>
                    </a:p>
                  </a:txBody>
                  <a:tcPr anchor="ctr"/>
                </a:tc>
                <a:tc>
                  <a:txBody>
                    <a:bodyPr/>
                    <a:lstStyle/>
                    <a:p>
                      <a:pPr algn="ctr"/>
                      <a:r>
                        <a:rPr lang="en-US" sz="1400" dirty="0" smtClean="0">
                          <a:latin typeface="Times New Roman" panose="02020603050405020304" pitchFamily="18" charset="0"/>
                          <a:cs typeface="Times New Roman" panose="02020603050405020304" pitchFamily="18" charset="0"/>
                        </a:rPr>
                        <a:t>Parking Spaces</a:t>
                      </a:r>
                      <a:endParaRPr lang="en-US" sz="1400" dirty="0">
                        <a:latin typeface="Times New Roman" panose="02020603050405020304" pitchFamily="18" charset="0"/>
                        <a:cs typeface="Times New Roman" panose="02020603050405020304" pitchFamily="18" charset="0"/>
                      </a:endParaRPr>
                    </a:p>
                  </a:txBody>
                  <a:tcPr anchor="ctr"/>
                </a:tc>
                <a:tc>
                  <a:txBody>
                    <a:bodyPr/>
                    <a:lstStyle/>
                    <a:p>
                      <a:pPr algn="ctr"/>
                      <a:r>
                        <a:rPr lang="en-US" sz="1400" dirty="0" smtClean="0">
                          <a:latin typeface="Times New Roman" panose="02020603050405020304" pitchFamily="18" charset="0"/>
                          <a:cs typeface="Times New Roman" panose="02020603050405020304" pitchFamily="18" charset="0"/>
                        </a:rPr>
                        <a:t>Parking Ratio</a:t>
                      </a:r>
                      <a:endParaRPr lang="en-US" sz="1400" dirty="0">
                        <a:latin typeface="Times New Roman" panose="02020603050405020304" pitchFamily="18" charset="0"/>
                        <a:cs typeface="Times New Roman" panose="02020603050405020304" pitchFamily="18" charset="0"/>
                      </a:endParaRPr>
                    </a:p>
                  </a:txBody>
                  <a:tcPr anchor="ctr"/>
                </a:tc>
                <a:tc>
                  <a:txBody>
                    <a:bodyPr/>
                    <a:lstStyle/>
                    <a:p>
                      <a:pPr algn="ctr"/>
                      <a:endParaRPr lang="en-US" sz="1400">
                        <a:latin typeface="Times New Roman" panose="02020603050405020304" pitchFamily="18" charset="0"/>
                        <a:cs typeface="Times New Roman" panose="02020603050405020304" pitchFamily="18" charset="0"/>
                      </a:endParaRPr>
                    </a:p>
                  </a:txBody>
                  <a:tcPr anchor="ctr"/>
                </a:tc>
              </a:tr>
              <a:tr h="370840">
                <a:tc>
                  <a:txBody>
                    <a:bodyPr/>
                    <a:lstStyle/>
                    <a:p>
                      <a:r>
                        <a:rPr lang="en-US" sz="1400" dirty="0" smtClean="0">
                          <a:latin typeface="Times New Roman" panose="02020603050405020304" pitchFamily="18" charset="0"/>
                          <a:cs typeface="Times New Roman" panose="02020603050405020304" pitchFamily="18" charset="0"/>
                        </a:rPr>
                        <a:t>Woodbridge</a:t>
                      </a:r>
                      <a:endParaRPr lang="en-US" sz="1400" dirty="0">
                        <a:latin typeface="Times New Roman" panose="02020603050405020304" pitchFamily="18" charset="0"/>
                        <a:cs typeface="Times New Roman" panose="02020603050405020304" pitchFamily="18" charset="0"/>
                      </a:endParaRPr>
                    </a:p>
                  </a:txBody>
                  <a:tcPr anchor="ctr"/>
                </a:tc>
                <a:tc>
                  <a:txBody>
                    <a:bodyPr/>
                    <a:lstStyle/>
                    <a:p>
                      <a:pPr algn="ctr"/>
                      <a:r>
                        <a:rPr lang="en-US" sz="1400" dirty="0" smtClean="0">
                          <a:latin typeface="Times New Roman" panose="02020603050405020304" pitchFamily="18" charset="0"/>
                          <a:cs typeface="Times New Roman" panose="02020603050405020304" pitchFamily="18" charset="0"/>
                        </a:rPr>
                        <a:t>32,000 sf</a:t>
                      </a:r>
                      <a:endParaRPr lang="en-US" sz="1400" dirty="0">
                        <a:latin typeface="Times New Roman" panose="02020603050405020304" pitchFamily="18" charset="0"/>
                        <a:cs typeface="Times New Roman" panose="02020603050405020304" pitchFamily="18" charset="0"/>
                      </a:endParaRPr>
                    </a:p>
                  </a:txBody>
                  <a:tcPr anchor="ctr"/>
                </a:tc>
                <a:tc>
                  <a:txBody>
                    <a:bodyPr/>
                    <a:lstStyle/>
                    <a:p>
                      <a:pPr algn="ctr"/>
                      <a:r>
                        <a:rPr lang="en-US" sz="1400" dirty="0" smtClean="0">
                          <a:latin typeface="Times New Roman" panose="02020603050405020304" pitchFamily="18" charset="0"/>
                          <a:cs typeface="Times New Roman" panose="02020603050405020304" pitchFamily="18" charset="0"/>
                        </a:rPr>
                        <a:t>155</a:t>
                      </a:r>
                      <a:endParaRPr lang="en-US" sz="1400" dirty="0">
                        <a:latin typeface="Times New Roman" panose="02020603050405020304" pitchFamily="18" charset="0"/>
                        <a:cs typeface="Times New Roman" panose="02020603050405020304" pitchFamily="18" charset="0"/>
                      </a:endParaRPr>
                    </a:p>
                  </a:txBody>
                  <a:tcPr anchor="ctr"/>
                </a:tc>
                <a:tc>
                  <a:txBody>
                    <a:bodyPr/>
                    <a:lstStyle/>
                    <a:p>
                      <a:pPr algn="ctr"/>
                      <a:r>
                        <a:rPr lang="en-US" sz="1400" dirty="0" smtClean="0">
                          <a:latin typeface="Times New Roman" panose="02020603050405020304" pitchFamily="18" charset="0"/>
                          <a:cs typeface="Times New Roman" panose="02020603050405020304" pitchFamily="18" charset="0"/>
                        </a:rPr>
                        <a:t>206 sf per space</a:t>
                      </a:r>
                      <a:endParaRPr lang="en-US" sz="1400" dirty="0">
                        <a:latin typeface="Times New Roman" panose="02020603050405020304" pitchFamily="18" charset="0"/>
                        <a:cs typeface="Times New Roman" panose="02020603050405020304" pitchFamily="18" charset="0"/>
                      </a:endParaRPr>
                    </a:p>
                  </a:txBody>
                  <a:tcPr anchor="ctr"/>
                </a:tc>
                <a:tc>
                  <a:txBody>
                    <a:bodyPr/>
                    <a:lstStyle/>
                    <a:p>
                      <a:pPr algn="ctr"/>
                      <a:endParaRPr lang="en-US" sz="1400">
                        <a:latin typeface="Times New Roman" panose="02020603050405020304" pitchFamily="18" charset="0"/>
                        <a:cs typeface="Times New Roman" panose="02020603050405020304" pitchFamily="18" charset="0"/>
                      </a:endParaRPr>
                    </a:p>
                  </a:txBody>
                  <a:tcPr anchor="ctr"/>
                </a:tc>
              </a:tr>
              <a:tr h="370840">
                <a:tc>
                  <a:txBody>
                    <a:bodyPr/>
                    <a:lstStyle/>
                    <a:p>
                      <a:r>
                        <a:rPr lang="en-US" sz="1400" dirty="0" smtClean="0">
                          <a:latin typeface="Times New Roman" panose="02020603050405020304" pitchFamily="18" charset="0"/>
                          <a:cs typeface="Times New Roman" panose="02020603050405020304" pitchFamily="18" charset="0"/>
                        </a:rPr>
                        <a:t>Subject</a:t>
                      </a:r>
                      <a:endParaRPr lang="en-US" sz="1400" dirty="0">
                        <a:latin typeface="Times New Roman" panose="02020603050405020304" pitchFamily="18" charset="0"/>
                        <a:cs typeface="Times New Roman" panose="02020603050405020304" pitchFamily="18" charset="0"/>
                      </a:endParaRPr>
                    </a:p>
                  </a:txBody>
                  <a:tcPr anchor="ctr"/>
                </a:tc>
                <a:tc>
                  <a:txBody>
                    <a:bodyPr/>
                    <a:lstStyle/>
                    <a:p>
                      <a:pPr algn="ctr"/>
                      <a:r>
                        <a:rPr lang="en-US" sz="1400" dirty="0" smtClean="0">
                          <a:latin typeface="Times New Roman" panose="02020603050405020304" pitchFamily="18" charset="0"/>
                          <a:cs typeface="Times New Roman" panose="02020603050405020304" pitchFamily="18" charset="0"/>
                        </a:rPr>
                        <a:t>58,000 sf</a:t>
                      </a:r>
                      <a:endParaRPr lang="en-US" sz="1400" dirty="0">
                        <a:latin typeface="Times New Roman" panose="02020603050405020304" pitchFamily="18" charset="0"/>
                        <a:cs typeface="Times New Roman" panose="02020603050405020304" pitchFamily="18" charset="0"/>
                      </a:endParaRPr>
                    </a:p>
                  </a:txBody>
                  <a:tcPr anchor="ctr"/>
                </a:tc>
                <a:tc>
                  <a:txBody>
                    <a:bodyPr/>
                    <a:lstStyle/>
                    <a:p>
                      <a:pPr algn="ctr"/>
                      <a:r>
                        <a:rPr lang="en-US" sz="1400" dirty="0" smtClean="0">
                          <a:latin typeface="Times New Roman" panose="02020603050405020304" pitchFamily="18" charset="0"/>
                          <a:cs typeface="Times New Roman" panose="02020603050405020304" pitchFamily="18" charset="0"/>
                        </a:rPr>
                        <a:t>283</a:t>
                      </a:r>
                      <a:endParaRPr lang="en-US" sz="1400" dirty="0">
                        <a:latin typeface="Times New Roman" panose="02020603050405020304" pitchFamily="18" charset="0"/>
                        <a:cs typeface="Times New Roman" panose="02020603050405020304" pitchFamily="18" charset="0"/>
                      </a:endParaRPr>
                    </a:p>
                  </a:txBody>
                  <a:tcPr anchor="ctr"/>
                </a:tc>
                <a:tc>
                  <a:txBody>
                    <a:bodyPr/>
                    <a:lstStyle/>
                    <a:p>
                      <a:pPr algn="ctr"/>
                      <a:r>
                        <a:rPr lang="en-US" sz="1400" dirty="0" smtClean="0">
                          <a:latin typeface="Times New Roman" panose="02020603050405020304" pitchFamily="18" charset="0"/>
                          <a:cs typeface="Times New Roman" panose="02020603050405020304" pitchFamily="18" charset="0"/>
                        </a:rPr>
                        <a:t>206 sf per space</a:t>
                      </a:r>
                      <a:endParaRPr lang="en-US" sz="1400" dirty="0">
                        <a:latin typeface="Times New Roman" panose="02020603050405020304" pitchFamily="18" charset="0"/>
                        <a:cs typeface="Times New Roman" panose="02020603050405020304" pitchFamily="18" charset="0"/>
                      </a:endParaRPr>
                    </a:p>
                  </a:txBody>
                  <a:tcPr anchor="ctr"/>
                </a:tc>
                <a:tc>
                  <a:txBody>
                    <a:bodyPr/>
                    <a:lstStyle/>
                    <a:p>
                      <a:pPr algn="ctr"/>
                      <a:endParaRPr lang="en-US" sz="1400">
                        <a:latin typeface="Times New Roman" panose="02020603050405020304" pitchFamily="18" charset="0"/>
                        <a:cs typeface="Times New Roman" panose="02020603050405020304" pitchFamily="18" charset="0"/>
                      </a:endParaRPr>
                    </a:p>
                  </a:txBody>
                  <a:tcPr anchor="ctr"/>
                </a:tc>
              </a:tr>
              <a:tr h="187960">
                <a:tc>
                  <a:txBody>
                    <a:bodyPr/>
                    <a:lstStyle/>
                    <a:p>
                      <a:endParaRPr lang="en-US" sz="1400" dirty="0">
                        <a:latin typeface="Times New Roman" panose="02020603050405020304" pitchFamily="18" charset="0"/>
                        <a:cs typeface="Times New Roman" panose="02020603050405020304" pitchFamily="18" charset="0"/>
                      </a:endParaRPr>
                    </a:p>
                  </a:txBody>
                  <a:tcPr anchor="ctr"/>
                </a:tc>
                <a:tc>
                  <a:txBody>
                    <a:bodyPr/>
                    <a:lstStyle/>
                    <a:p>
                      <a:pPr algn="ctr"/>
                      <a:endParaRPr lang="en-US" sz="1400" dirty="0">
                        <a:latin typeface="Times New Roman" panose="02020603050405020304" pitchFamily="18" charset="0"/>
                        <a:cs typeface="Times New Roman" panose="02020603050405020304" pitchFamily="18" charset="0"/>
                      </a:endParaRPr>
                    </a:p>
                  </a:txBody>
                  <a:tcPr anchor="ctr"/>
                </a:tc>
                <a:tc>
                  <a:txBody>
                    <a:bodyPr/>
                    <a:lstStyle/>
                    <a:p>
                      <a:pPr algn="ctr"/>
                      <a:endParaRPr lang="en-US" sz="1400">
                        <a:latin typeface="Times New Roman" panose="02020603050405020304" pitchFamily="18" charset="0"/>
                        <a:cs typeface="Times New Roman" panose="02020603050405020304" pitchFamily="18" charset="0"/>
                      </a:endParaRPr>
                    </a:p>
                  </a:txBody>
                  <a:tcPr anchor="ctr"/>
                </a:tc>
                <a:tc>
                  <a:txBody>
                    <a:bodyPr/>
                    <a:lstStyle/>
                    <a:p>
                      <a:pPr algn="ctr"/>
                      <a:endParaRPr lang="en-US" sz="1400">
                        <a:latin typeface="Times New Roman" panose="02020603050405020304" pitchFamily="18" charset="0"/>
                        <a:cs typeface="Times New Roman" panose="02020603050405020304" pitchFamily="18" charset="0"/>
                      </a:endParaRPr>
                    </a:p>
                  </a:txBody>
                  <a:tcPr anchor="ctr"/>
                </a:tc>
                <a:tc>
                  <a:txBody>
                    <a:bodyPr/>
                    <a:lstStyle/>
                    <a:p>
                      <a:pPr algn="ctr"/>
                      <a:endParaRPr lang="en-US" sz="1400" dirty="0">
                        <a:latin typeface="Times New Roman" panose="02020603050405020304" pitchFamily="18" charset="0"/>
                        <a:cs typeface="Times New Roman" panose="02020603050405020304" pitchFamily="18" charset="0"/>
                      </a:endParaRPr>
                    </a:p>
                  </a:txBody>
                  <a:tcPr anchor="ctr"/>
                </a:tc>
              </a:tr>
              <a:tr h="370840">
                <a:tc>
                  <a:txBody>
                    <a:bodyPr/>
                    <a:lstStyle/>
                    <a:p>
                      <a:endParaRPr lang="en-US" sz="1400" dirty="0">
                        <a:latin typeface="Times New Roman" panose="02020603050405020304" pitchFamily="18" charset="0"/>
                        <a:cs typeface="Times New Roman" panose="02020603050405020304" pitchFamily="18" charset="0"/>
                      </a:endParaRPr>
                    </a:p>
                  </a:txBody>
                  <a:tcPr anchor="ctr"/>
                </a:tc>
                <a:tc>
                  <a:txBody>
                    <a:bodyPr/>
                    <a:lstStyle/>
                    <a:p>
                      <a:pPr algn="ctr"/>
                      <a:endParaRPr lang="en-US" sz="1400" dirty="0">
                        <a:latin typeface="Times New Roman" panose="02020603050405020304" pitchFamily="18" charset="0"/>
                        <a:cs typeface="Times New Roman" panose="02020603050405020304" pitchFamily="18" charset="0"/>
                      </a:endParaRPr>
                    </a:p>
                  </a:txBody>
                  <a:tcPr anchor="ctr"/>
                </a:tc>
                <a:tc>
                  <a:txBody>
                    <a:bodyPr/>
                    <a:lstStyle/>
                    <a:p>
                      <a:pPr algn="ctr"/>
                      <a:r>
                        <a:rPr lang="en-US" sz="1400" dirty="0" smtClean="0">
                          <a:latin typeface="Times New Roman" panose="02020603050405020304" pitchFamily="18" charset="0"/>
                          <a:cs typeface="Times New Roman" panose="02020603050405020304" pitchFamily="18" charset="0"/>
                        </a:rPr>
                        <a:t>232</a:t>
                      </a:r>
                      <a:endParaRPr lang="en-US" sz="1400" dirty="0">
                        <a:latin typeface="Times New Roman" panose="02020603050405020304" pitchFamily="18" charset="0"/>
                        <a:cs typeface="Times New Roman" panose="02020603050405020304" pitchFamily="18" charset="0"/>
                      </a:endParaRPr>
                    </a:p>
                  </a:txBody>
                  <a:tcPr anchor="ctr"/>
                </a:tc>
                <a:tc>
                  <a:txBody>
                    <a:bodyPr/>
                    <a:lstStyle/>
                    <a:p>
                      <a:pPr algn="ctr"/>
                      <a:r>
                        <a:rPr lang="en-US" sz="1400" dirty="0" smtClean="0">
                          <a:latin typeface="Times New Roman" panose="02020603050405020304" pitchFamily="18" charset="0"/>
                          <a:cs typeface="Times New Roman" panose="02020603050405020304" pitchFamily="18" charset="0"/>
                        </a:rPr>
                        <a:t>282</a:t>
                      </a:r>
                      <a:endParaRPr lang="en-US" sz="1400" dirty="0">
                        <a:latin typeface="Times New Roman" panose="02020603050405020304" pitchFamily="18" charset="0"/>
                        <a:cs typeface="Times New Roman" panose="02020603050405020304" pitchFamily="18" charset="0"/>
                      </a:endParaRPr>
                    </a:p>
                  </a:txBody>
                  <a:tcPr anchor="ctr"/>
                </a:tc>
                <a:tc>
                  <a:txBody>
                    <a:bodyPr/>
                    <a:lstStyle/>
                    <a:p>
                      <a:pPr algn="ctr"/>
                      <a:r>
                        <a:rPr lang="en-US" sz="1400" b="1" dirty="0" smtClean="0">
                          <a:solidFill>
                            <a:srgbClr val="FF0000"/>
                          </a:solidFill>
                          <a:latin typeface="Times New Roman" panose="02020603050405020304" pitchFamily="18" charset="0"/>
                          <a:cs typeface="Times New Roman" panose="02020603050405020304" pitchFamily="18" charset="0"/>
                        </a:rPr>
                        <a:t>50 space disadvantage</a:t>
                      </a:r>
                      <a:endParaRPr lang="en-US" sz="1400" b="1" dirty="0">
                        <a:solidFill>
                          <a:srgbClr val="FF0000"/>
                        </a:solidFill>
                        <a:latin typeface="Times New Roman" panose="02020603050405020304" pitchFamily="18" charset="0"/>
                        <a:cs typeface="Times New Roman" panose="02020603050405020304" pitchFamily="18" charset="0"/>
                      </a:endParaRPr>
                    </a:p>
                  </a:txBody>
                  <a:tcPr anchor="ctr"/>
                </a:tc>
              </a:tr>
              <a:tr h="370840">
                <a:tc>
                  <a:txBody>
                    <a:bodyPr/>
                    <a:lstStyle/>
                    <a:p>
                      <a:endParaRPr lang="en-US" sz="1400">
                        <a:latin typeface="Times New Roman" panose="02020603050405020304" pitchFamily="18" charset="0"/>
                        <a:cs typeface="Times New Roman" panose="02020603050405020304" pitchFamily="18" charset="0"/>
                      </a:endParaRPr>
                    </a:p>
                  </a:txBody>
                  <a:tcPr anchor="ctr"/>
                </a:tc>
                <a:tc>
                  <a:txBody>
                    <a:bodyPr/>
                    <a:lstStyle/>
                    <a:p>
                      <a:pPr algn="ctr"/>
                      <a:r>
                        <a:rPr lang="en-US" sz="1400" dirty="0" smtClean="0">
                          <a:latin typeface="Times New Roman" panose="02020603050405020304" pitchFamily="18" charset="0"/>
                          <a:cs typeface="Times New Roman" panose="02020603050405020304" pitchFamily="18" charset="0"/>
                        </a:rPr>
                        <a:t>50</a:t>
                      </a:r>
                      <a:endParaRPr lang="en-US" sz="1400" dirty="0">
                        <a:latin typeface="Times New Roman" panose="02020603050405020304" pitchFamily="18" charset="0"/>
                        <a:cs typeface="Times New Roman" panose="02020603050405020304" pitchFamily="18" charset="0"/>
                      </a:endParaRPr>
                    </a:p>
                  </a:txBody>
                  <a:tcPr anchor="ctr"/>
                </a:tc>
                <a:tc>
                  <a:txBody>
                    <a:bodyPr/>
                    <a:lstStyle/>
                    <a:p>
                      <a:pPr algn="ctr"/>
                      <a:r>
                        <a:rPr lang="en-US" sz="1400" dirty="0" smtClean="0">
                          <a:latin typeface="Times New Roman" panose="02020603050405020304" pitchFamily="18" charset="0"/>
                          <a:cs typeface="Times New Roman" panose="02020603050405020304" pitchFamily="18" charset="0"/>
                        </a:rPr>
                        <a:t>$11,500</a:t>
                      </a:r>
                      <a:endParaRPr lang="en-US" sz="1400" dirty="0">
                        <a:latin typeface="Times New Roman" panose="02020603050405020304" pitchFamily="18" charset="0"/>
                        <a:cs typeface="Times New Roman" panose="02020603050405020304" pitchFamily="18" charset="0"/>
                      </a:endParaRPr>
                    </a:p>
                  </a:txBody>
                  <a:tcPr anchor="ctr"/>
                </a:tc>
                <a:tc>
                  <a:txBody>
                    <a:bodyPr/>
                    <a:lstStyle/>
                    <a:p>
                      <a:pPr algn="ctr"/>
                      <a:r>
                        <a:rPr lang="en-US" sz="1400" b="1" dirty="0" smtClean="0">
                          <a:solidFill>
                            <a:srgbClr val="FF0000"/>
                          </a:solidFill>
                          <a:latin typeface="Times New Roman" panose="02020603050405020304" pitchFamily="18" charset="0"/>
                          <a:cs typeface="Times New Roman" panose="02020603050405020304" pitchFamily="18" charset="0"/>
                        </a:rPr>
                        <a:t>$569,864</a:t>
                      </a:r>
                      <a:endParaRPr lang="en-US" sz="1400" b="1" dirty="0">
                        <a:solidFill>
                          <a:srgbClr val="FF0000"/>
                        </a:solidFill>
                        <a:latin typeface="Times New Roman" panose="02020603050405020304" pitchFamily="18" charset="0"/>
                        <a:cs typeface="Times New Roman" panose="02020603050405020304" pitchFamily="18" charset="0"/>
                      </a:endParaRPr>
                    </a:p>
                  </a:txBody>
                  <a:tcPr anchor="ctr"/>
                </a:tc>
                <a:tc>
                  <a:txBody>
                    <a:bodyPr/>
                    <a:lstStyle/>
                    <a:p>
                      <a:pPr algn="ctr"/>
                      <a:r>
                        <a:rPr lang="en-US" sz="1400" b="1" dirty="0" smtClean="0">
                          <a:solidFill>
                            <a:srgbClr val="FF0000"/>
                          </a:solidFill>
                          <a:latin typeface="Times New Roman" panose="02020603050405020304" pitchFamily="18" charset="0"/>
                          <a:cs typeface="Times New Roman" panose="02020603050405020304" pitchFamily="18" charset="0"/>
                        </a:rPr>
                        <a:t>$9.83</a:t>
                      </a:r>
                      <a:endParaRPr lang="en-US" sz="1400" b="1" dirty="0">
                        <a:solidFill>
                          <a:srgbClr val="FF0000"/>
                        </a:solidFill>
                        <a:latin typeface="Times New Roman" panose="02020603050405020304" pitchFamily="18" charset="0"/>
                        <a:cs typeface="Times New Roman" panose="02020603050405020304" pitchFamily="18" charset="0"/>
                      </a:endParaRPr>
                    </a:p>
                  </a:txBody>
                  <a:tcPr anchor="ctr"/>
                </a:tc>
              </a:tr>
              <a:tr h="370840">
                <a:tc>
                  <a:txBody>
                    <a:bodyPr/>
                    <a:lstStyle/>
                    <a:p>
                      <a:endParaRPr lang="en-US" sz="1400">
                        <a:latin typeface="Times New Roman" panose="02020603050405020304" pitchFamily="18" charset="0"/>
                        <a:cs typeface="Times New Roman" panose="02020603050405020304" pitchFamily="18" charset="0"/>
                      </a:endParaRPr>
                    </a:p>
                  </a:txBody>
                  <a:tcPr anchor="ctr"/>
                </a:tc>
                <a:tc>
                  <a:txBody>
                    <a:bodyPr/>
                    <a:lstStyle/>
                    <a:p>
                      <a:pPr algn="ctr"/>
                      <a:r>
                        <a:rPr lang="en-US" sz="1400" dirty="0" smtClean="0">
                          <a:latin typeface="Times New Roman" panose="02020603050405020304" pitchFamily="18" charset="0"/>
                          <a:cs typeface="Times New Roman" panose="02020603050405020304" pitchFamily="18" charset="0"/>
                        </a:rPr>
                        <a:t>50</a:t>
                      </a:r>
                      <a:endParaRPr lang="en-US" sz="1400" dirty="0">
                        <a:latin typeface="Times New Roman" panose="02020603050405020304" pitchFamily="18" charset="0"/>
                        <a:cs typeface="Times New Roman" panose="02020603050405020304" pitchFamily="18" charset="0"/>
                      </a:endParaRPr>
                    </a:p>
                  </a:txBody>
                  <a:tcPr anchor="ctr"/>
                </a:tc>
                <a:tc>
                  <a:txBody>
                    <a:bodyPr/>
                    <a:lstStyle/>
                    <a:p>
                      <a:pPr algn="ctr"/>
                      <a:r>
                        <a:rPr lang="en-US" sz="1400" dirty="0" smtClean="0">
                          <a:latin typeface="Times New Roman" panose="02020603050405020304" pitchFamily="18" charset="0"/>
                          <a:cs typeface="Times New Roman" panose="02020603050405020304" pitchFamily="18" charset="0"/>
                        </a:rPr>
                        <a:t>$13,000</a:t>
                      </a:r>
                      <a:endParaRPr lang="en-US" sz="1400" dirty="0">
                        <a:latin typeface="Times New Roman" panose="02020603050405020304" pitchFamily="18" charset="0"/>
                        <a:cs typeface="Times New Roman" panose="02020603050405020304" pitchFamily="18" charset="0"/>
                      </a:endParaRPr>
                    </a:p>
                  </a:txBody>
                  <a:tcPr anchor="ctr"/>
                </a:tc>
                <a:tc>
                  <a:txBody>
                    <a:bodyPr/>
                    <a:lstStyle/>
                    <a:p>
                      <a:pPr algn="ctr"/>
                      <a:r>
                        <a:rPr lang="en-US" sz="1400" b="1" dirty="0" smtClean="0">
                          <a:solidFill>
                            <a:srgbClr val="FF0000"/>
                          </a:solidFill>
                          <a:latin typeface="Times New Roman" panose="02020603050405020304" pitchFamily="18" charset="0"/>
                          <a:cs typeface="Times New Roman" panose="02020603050405020304" pitchFamily="18" charset="0"/>
                        </a:rPr>
                        <a:t>$650,000</a:t>
                      </a:r>
                      <a:endParaRPr lang="en-US" sz="1400" b="1" dirty="0">
                        <a:solidFill>
                          <a:srgbClr val="FF0000"/>
                        </a:solidFill>
                        <a:latin typeface="Times New Roman" panose="02020603050405020304" pitchFamily="18" charset="0"/>
                        <a:cs typeface="Times New Roman" panose="02020603050405020304" pitchFamily="18" charset="0"/>
                      </a:endParaRPr>
                    </a:p>
                  </a:txBody>
                  <a:tcPr anchor="ctr"/>
                </a:tc>
                <a:tc>
                  <a:txBody>
                    <a:bodyPr/>
                    <a:lstStyle/>
                    <a:p>
                      <a:pPr algn="ctr"/>
                      <a:r>
                        <a:rPr lang="en-US" sz="1400" b="1" dirty="0" smtClean="0">
                          <a:solidFill>
                            <a:srgbClr val="FF0000"/>
                          </a:solidFill>
                          <a:latin typeface="Times New Roman" panose="02020603050405020304" pitchFamily="18" charset="0"/>
                          <a:cs typeface="Times New Roman" panose="02020603050405020304" pitchFamily="18" charset="0"/>
                        </a:rPr>
                        <a:t>$11.21</a:t>
                      </a:r>
                      <a:endParaRPr lang="en-US" sz="1400" b="1" dirty="0">
                        <a:solidFill>
                          <a:srgbClr val="FF0000"/>
                        </a:solidFill>
                        <a:latin typeface="Times New Roman" panose="02020603050405020304" pitchFamily="18" charset="0"/>
                        <a:cs typeface="Times New Roman" panose="02020603050405020304" pitchFamily="18" charset="0"/>
                      </a:endParaRPr>
                    </a:p>
                  </a:txBody>
                  <a:tcPr anchor="ctr"/>
                </a:tc>
              </a:tr>
            </a:tbl>
          </a:graphicData>
        </a:graphic>
      </p:graphicFrame>
    </p:spTree>
    <p:extLst>
      <p:ext uri="{BB962C8B-B14F-4D97-AF65-F5344CB8AC3E}">
        <p14:creationId xmlns:p14="http://schemas.microsoft.com/office/powerpoint/2010/main" val="96125711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9600" y="762000"/>
            <a:ext cx="7772400" cy="4955203"/>
          </a:xfrm>
          <a:prstGeom prst="rect">
            <a:avLst/>
          </a:prstGeom>
          <a:noFill/>
        </p:spPr>
        <p:txBody>
          <a:bodyPr wrap="square" rtlCol="0">
            <a:spAutoFit/>
          </a:bodyPr>
          <a:lstStyle/>
          <a:p>
            <a:r>
              <a:rPr lang="en-US" b="1" i="0" u="sng" strike="noStrike" baseline="0" dirty="0" smtClean="0"/>
              <a:t>Quantitative adjustment</a:t>
            </a:r>
            <a:endParaRPr lang="en-US" b="0" i="0" u="sng" strike="noStrike" baseline="0" dirty="0" smtClean="0"/>
          </a:p>
          <a:p>
            <a:endParaRPr lang="en-US" sz="1400" b="0" i="0" u="none" strike="noStrike" baseline="0" dirty="0" smtClean="0"/>
          </a:p>
          <a:p>
            <a:r>
              <a:rPr lang="en-US" sz="1400" b="0" i="0" u="none" strike="noStrike" baseline="0" dirty="0" smtClean="0"/>
              <a:t>In the sales comparison approach, the process of making numerical adjustments to the sales price of comparable properties including data analysis techniques (paired data analysis, grouped data analysis, and secondary data analysis), statistical analysis, graphic analysis, trend analysis, cost analysis (cost-to-cure, depreciated cost), and capitalization of rent differences; usually precedes qualitative analysis.  </a:t>
            </a:r>
          </a:p>
          <a:p>
            <a:endParaRPr lang="en-US" sz="1400" b="0" i="0" u="none" strike="noStrike" baseline="0" dirty="0" smtClean="0"/>
          </a:p>
          <a:p>
            <a:r>
              <a:rPr lang="en-US" sz="1400" b="1" i="0" u="none" strike="noStrike" baseline="0" dirty="0" smtClean="0"/>
              <a:t>Source:  The Dictionary of Real Estate Appraisal, 5</a:t>
            </a:r>
            <a:r>
              <a:rPr lang="en-US" sz="1400" b="1" i="0" u="none" strike="noStrike" baseline="30000" dirty="0" smtClean="0"/>
              <a:t>th</a:t>
            </a:r>
            <a:r>
              <a:rPr lang="en-US" sz="1400" b="1" i="0" u="none" strike="noStrike" baseline="0" dirty="0" smtClean="0"/>
              <a:t> Edition, page 156.  The Appraisal Institute.</a:t>
            </a:r>
            <a:endParaRPr lang="en-US" sz="1400" b="0" i="0" u="none" strike="noStrike" baseline="0" dirty="0" smtClean="0"/>
          </a:p>
          <a:p>
            <a:endParaRPr lang="en-US" sz="1400" b="0" i="0" u="none" strike="noStrike" baseline="0" dirty="0" smtClean="0"/>
          </a:p>
          <a:p>
            <a:r>
              <a:rPr lang="en-US" sz="1400" b="0" i="0" u="none" strike="noStrike" baseline="0" dirty="0" smtClean="0"/>
              <a:t>				</a:t>
            </a:r>
          </a:p>
          <a:p>
            <a:endParaRPr lang="en-US" sz="1400" b="0" i="0" u="none" strike="noStrike" baseline="0" dirty="0" smtClean="0"/>
          </a:p>
          <a:p>
            <a:r>
              <a:rPr lang="en-US" b="1" i="0" u="sng" strike="noStrike" baseline="0" dirty="0" smtClean="0"/>
              <a:t>Qualitative analysis</a:t>
            </a:r>
            <a:endParaRPr lang="en-US" b="0" i="0" u="sng" strike="noStrike" baseline="0" dirty="0" smtClean="0"/>
          </a:p>
          <a:p>
            <a:endParaRPr lang="en-US" sz="1400" b="0" i="0" u="none" strike="noStrike" baseline="0" dirty="0" smtClean="0"/>
          </a:p>
          <a:p>
            <a:r>
              <a:rPr lang="en-US" sz="1400" b="0" i="0" u="none" strike="noStrike" baseline="0" dirty="0" smtClean="0"/>
              <a:t>The process of accounting for differences (such as between comparable properties and the subject property) that are not quantified; may be combined with quantitative analysis.</a:t>
            </a:r>
          </a:p>
          <a:p>
            <a:endParaRPr lang="en-US" sz="1400" b="0" i="0" u="none" strike="noStrike" baseline="0" dirty="0" smtClean="0"/>
          </a:p>
          <a:p>
            <a:r>
              <a:rPr lang="en-US" sz="1400" b="1" i="0" u="none" strike="noStrike" baseline="0" dirty="0" smtClean="0"/>
              <a:t>Source:  The Dictionary of Real Estate Appraisal, 5</a:t>
            </a:r>
            <a:r>
              <a:rPr lang="en-US" sz="1400" b="1" i="0" u="none" strike="noStrike" baseline="30000" dirty="0" smtClean="0"/>
              <a:t>th</a:t>
            </a:r>
            <a:r>
              <a:rPr lang="en-US" sz="1400" b="1" i="0" u="none" strike="noStrike" baseline="0" dirty="0" smtClean="0"/>
              <a:t> Edition, page 156.  The Appraisal Institute.</a:t>
            </a:r>
            <a:endParaRPr lang="en-US" sz="1400" b="0" i="0" u="none" strike="noStrike" baseline="0" dirty="0" smtClean="0"/>
          </a:p>
          <a:p>
            <a:endParaRPr lang="en-US" sz="1400" dirty="0"/>
          </a:p>
        </p:txBody>
      </p:sp>
      <p:sp>
        <p:nvSpPr>
          <p:cNvPr id="6" name="TextBox 5"/>
          <p:cNvSpPr txBox="1"/>
          <p:nvPr/>
        </p:nvSpPr>
        <p:spPr>
          <a:xfrm>
            <a:off x="609600" y="304800"/>
            <a:ext cx="1619354" cy="677108"/>
          </a:xfrm>
          <a:prstGeom prst="rect">
            <a:avLst/>
          </a:prstGeom>
          <a:noFill/>
        </p:spPr>
        <p:txBody>
          <a:bodyPr wrap="none" rtlCol="0">
            <a:spAutoFit/>
          </a:bodyPr>
          <a:lstStyle/>
          <a:p>
            <a:r>
              <a:rPr lang="en-US" sz="2000" b="1" dirty="0" smtClean="0">
                <a:solidFill>
                  <a:schemeClr val="accent1">
                    <a:lumMod val="75000"/>
                  </a:schemeClr>
                </a:solidFill>
              </a:rPr>
              <a:t>Definitions:</a:t>
            </a:r>
          </a:p>
          <a:p>
            <a:endParaRPr lang="en-US" dirty="0"/>
          </a:p>
        </p:txBody>
      </p:sp>
    </p:spTree>
    <p:extLst>
      <p:ext uri="{BB962C8B-B14F-4D97-AF65-F5344CB8AC3E}">
        <p14:creationId xmlns:p14="http://schemas.microsoft.com/office/powerpoint/2010/main" val="157946928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799" y="609600"/>
            <a:ext cx="7749056" cy="365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2971013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0" y="685800"/>
            <a:ext cx="3941144" cy="461665"/>
          </a:xfrm>
          <a:prstGeom prst="rect">
            <a:avLst/>
          </a:prstGeom>
        </p:spPr>
        <p:txBody>
          <a:bodyPr wrap="none">
            <a:spAutoFit/>
          </a:bodyPr>
          <a:lstStyle/>
          <a:p>
            <a:r>
              <a:rPr lang="en-US" sz="2400" b="1" dirty="0">
                <a:latin typeface="Times New Roman" panose="02020603050405020304" pitchFamily="18" charset="0"/>
                <a:cs typeface="Times New Roman" panose="02020603050405020304" pitchFamily="18" charset="0"/>
              </a:rPr>
              <a:t>Ranking </a:t>
            </a:r>
            <a:r>
              <a:rPr lang="en-US" sz="2400" b="1" dirty="0" smtClean="0">
                <a:latin typeface="Times New Roman" panose="02020603050405020304" pitchFamily="18" charset="0"/>
                <a:cs typeface="Times New Roman" panose="02020603050405020304" pitchFamily="18" charset="0"/>
              </a:rPr>
              <a:t>Analysis, continued</a:t>
            </a:r>
            <a:endParaRPr lang="en-US" sz="2400" b="1" dirty="0">
              <a:latin typeface="Times New Roman" panose="02020603050405020304" pitchFamily="18" charset="0"/>
              <a:cs typeface="Times New Roman" panose="02020603050405020304" pitchFamily="18" charset="0"/>
            </a:endParaRPr>
          </a:p>
        </p:txBody>
      </p:sp>
      <p:sp>
        <p:nvSpPr>
          <p:cNvPr id="3" name="Rectangle 2"/>
          <p:cNvSpPr/>
          <p:nvPr/>
        </p:nvSpPr>
        <p:spPr>
          <a:xfrm>
            <a:off x="759125" y="1523999"/>
            <a:ext cx="7315200" cy="954107"/>
          </a:xfrm>
          <a:prstGeom prst="rect">
            <a:avLst/>
          </a:prstGeom>
        </p:spPr>
        <p:txBody>
          <a:bodyPr wrap="square">
            <a:spAutoFit/>
          </a:bodyPr>
          <a:lstStyle/>
          <a:p>
            <a:r>
              <a:rPr lang="en-US" sz="1400" dirty="0">
                <a:latin typeface="Times New Roman" panose="02020603050405020304" pitchFamily="18" charset="0"/>
                <a:cs typeface="Times New Roman" panose="02020603050405020304" pitchFamily="18" charset="0"/>
              </a:rPr>
              <a:t>Quality Point is an expansion on techniques that have previously been presented in the Appraisal Journal and is described as a </a:t>
            </a:r>
            <a:r>
              <a:rPr lang="en-US" sz="1400" i="1" dirty="0">
                <a:latin typeface="Times New Roman" panose="02020603050405020304" pitchFamily="18" charset="0"/>
                <a:cs typeface="Times New Roman" panose="02020603050405020304" pitchFamily="18" charset="0"/>
              </a:rPr>
              <a:t>“price quality </a:t>
            </a:r>
            <a:r>
              <a:rPr lang="en-US" sz="1400" i="1" dirty="0" smtClean="0">
                <a:latin typeface="Times New Roman" panose="02020603050405020304" pitchFamily="18" charset="0"/>
                <a:cs typeface="Times New Roman" panose="02020603050405020304" pitchFamily="18" charset="0"/>
              </a:rPr>
              <a:t>regression.”  </a:t>
            </a:r>
            <a:r>
              <a:rPr lang="en-US" sz="1400" dirty="0">
                <a:latin typeface="Times New Roman" panose="02020603050405020304" pitchFamily="18" charset="0"/>
                <a:cs typeface="Times New Roman" panose="02020603050405020304" pitchFamily="18" charset="0"/>
              </a:rPr>
              <a:t>The technique is taught and extensively used in Canada and Australia, but has had limited exposure and use in the United States.  Provided below is an example of what might be viewed when reviewing this type of presentation.</a:t>
            </a:r>
          </a:p>
        </p:txBody>
      </p:sp>
    </p:spTree>
    <p:extLst>
      <p:ext uri="{BB962C8B-B14F-4D97-AF65-F5344CB8AC3E}">
        <p14:creationId xmlns:p14="http://schemas.microsoft.com/office/powerpoint/2010/main" val="102099134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685800"/>
            <a:ext cx="8346020" cy="48162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1377959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5635" y="914400"/>
            <a:ext cx="8397644" cy="434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1747316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3400" y="459280"/>
            <a:ext cx="3246210" cy="461665"/>
          </a:xfrm>
          <a:prstGeom prst="rect">
            <a:avLst/>
          </a:prstGeom>
        </p:spPr>
        <p:txBody>
          <a:bodyPr wrap="none">
            <a:spAutoFit/>
          </a:bodyPr>
          <a:lstStyle/>
          <a:p>
            <a:r>
              <a:rPr lang="en-US" sz="2400" b="1" dirty="0">
                <a:latin typeface="Times New Roman" panose="02020603050405020304" pitchFamily="18" charset="0"/>
                <a:cs typeface="Times New Roman" panose="02020603050405020304" pitchFamily="18" charset="0"/>
              </a:rPr>
              <a:t>Land Valuation </a:t>
            </a:r>
            <a:r>
              <a:rPr lang="en-US" sz="2400" b="1" dirty="0" err="1">
                <a:latin typeface="Times New Roman" panose="02020603050405020304" pitchFamily="18" charset="0"/>
                <a:cs typeface="Times New Roman" panose="02020603050405020304" pitchFamily="18" charset="0"/>
              </a:rPr>
              <a:t>Maxtix</a:t>
            </a:r>
            <a:endParaRPr lang="en-US" sz="2400" b="1" dirty="0">
              <a:latin typeface="Times New Roman" panose="02020603050405020304" pitchFamily="18" charset="0"/>
              <a:cs typeface="Times New Roman" panose="02020603050405020304" pitchFamily="18" charset="0"/>
            </a:endParaRPr>
          </a:p>
        </p:txBody>
      </p:sp>
      <p:sp>
        <p:nvSpPr>
          <p:cNvPr id="3" name="Rectangle 2"/>
          <p:cNvSpPr/>
          <p:nvPr/>
        </p:nvSpPr>
        <p:spPr>
          <a:xfrm>
            <a:off x="685800" y="1143000"/>
            <a:ext cx="7772400" cy="2462213"/>
          </a:xfrm>
          <a:prstGeom prst="rect">
            <a:avLst/>
          </a:prstGeom>
        </p:spPr>
        <p:txBody>
          <a:bodyPr wrap="square">
            <a:spAutoFit/>
          </a:bodyPr>
          <a:lstStyle/>
          <a:p>
            <a:r>
              <a:rPr lang="en-US" sz="1400" dirty="0">
                <a:latin typeface="Times New Roman" panose="02020603050405020304" pitchFamily="18" charset="0"/>
                <a:cs typeface="Times New Roman" panose="02020603050405020304" pitchFamily="18" charset="0"/>
              </a:rPr>
              <a:t>The following analysis represents a modified developmental technique.  Included amongst the appraisal techniques applied are both subdivision development techniques and allocations.  In addition, also present are elements of the direct sales comparison approach.  Included amongst the principles present is that when a developer acquires property like the subject, the expectation of monetary gain is the primary motivation.</a:t>
            </a:r>
          </a:p>
          <a:p>
            <a:endParaRPr lang="en-US" sz="1400"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The technique holds that if you know the end price lots will sell for when they become available, and you also know the development cost per lot, market value on a per lot basis can also be abstracted.  This methodology is also akin to the reverse of one of the techniques some developers employ when determining at what price they must sell lots, based upon the price they have paid for the raw land.  The algebraic formula from the developers standpoint is as follows:</a:t>
            </a:r>
          </a:p>
        </p:txBody>
      </p:sp>
    </p:spTree>
    <p:extLst>
      <p:ext uri="{BB962C8B-B14F-4D97-AF65-F5344CB8AC3E}">
        <p14:creationId xmlns:p14="http://schemas.microsoft.com/office/powerpoint/2010/main" val="201951790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4600" y="1143000"/>
            <a:ext cx="4572000" cy="5262979"/>
          </a:xfrm>
          <a:prstGeom prst="rect">
            <a:avLst/>
          </a:prstGeom>
        </p:spPr>
        <p:txBody>
          <a:bodyPr>
            <a:spAutoFit/>
          </a:bodyPr>
          <a:lstStyle/>
          <a:p>
            <a:r>
              <a:rPr lang="en-US" sz="1400" dirty="0">
                <a:latin typeface="Times New Roman" panose="02020603050405020304" pitchFamily="18" charset="0"/>
                <a:cs typeface="Times New Roman" panose="02020603050405020304" pitchFamily="18" charset="0"/>
              </a:rPr>
              <a:t>Input Components</a:t>
            </a:r>
          </a:p>
          <a:p>
            <a:endParaRPr lang="en-US" sz="1400" dirty="0">
              <a:latin typeface="Times New Roman" panose="02020603050405020304" pitchFamily="18" charset="0"/>
              <a:cs typeface="Times New Roman" panose="02020603050405020304" pitchFamily="18" charset="0"/>
            </a:endParaRPr>
          </a:p>
          <a:p>
            <a:r>
              <a:rPr lang="en-US" sz="1400" dirty="0" err="1">
                <a:latin typeface="Times New Roman" panose="02020603050405020304" pitchFamily="18" charset="0"/>
                <a:cs typeface="Times New Roman" panose="02020603050405020304" pitchFamily="18" charset="0"/>
              </a:rPr>
              <a:t>Lc</a:t>
            </a:r>
            <a:r>
              <a:rPr lang="en-US" sz="1400" dirty="0">
                <a:latin typeface="Times New Roman" panose="02020603050405020304" pitchFamily="18" charset="0"/>
                <a:cs typeface="Times New Roman" panose="02020603050405020304" pitchFamily="18" charset="0"/>
              </a:rPr>
              <a:t>	=	Raw Land Cost Paid Per Lot</a:t>
            </a:r>
          </a:p>
          <a:p>
            <a:r>
              <a:rPr lang="en-US" sz="1400" dirty="0" err="1">
                <a:latin typeface="Times New Roman" panose="02020603050405020304" pitchFamily="18" charset="0"/>
                <a:cs typeface="Times New Roman" panose="02020603050405020304" pitchFamily="18" charset="0"/>
              </a:rPr>
              <a:t>HFl</a:t>
            </a:r>
            <a:r>
              <a:rPr lang="en-US" sz="1400" dirty="0">
                <a:latin typeface="Times New Roman" panose="02020603050405020304" pitchFamily="18" charset="0"/>
                <a:cs typeface="Times New Roman" panose="02020603050405020304" pitchFamily="18" charset="0"/>
              </a:rPr>
              <a:t>	=	Holding Factor Applied to Each Lot</a:t>
            </a:r>
          </a:p>
          <a:p>
            <a:r>
              <a:rPr lang="en-US" sz="1400" dirty="0" err="1">
                <a:latin typeface="Times New Roman" panose="02020603050405020304" pitchFamily="18" charset="0"/>
                <a:cs typeface="Times New Roman" panose="02020603050405020304" pitchFamily="18" charset="0"/>
              </a:rPr>
              <a:t>TLc</a:t>
            </a:r>
            <a:r>
              <a:rPr lang="en-US" sz="1400" dirty="0">
                <a:latin typeface="Times New Roman" panose="02020603050405020304" pitchFamily="18" charset="0"/>
                <a:cs typeface="Times New Roman" panose="02020603050405020304" pitchFamily="18" charset="0"/>
              </a:rPr>
              <a:t>	=	Factor Resulting from </a:t>
            </a:r>
            <a:r>
              <a:rPr lang="en-US" sz="1400" dirty="0" err="1">
                <a:latin typeface="Times New Roman" panose="02020603050405020304" pitchFamily="18" charset="0"/>
                <a:cs typeface="Times New Roman" panose="02020603050405020304" pitchFamily="18" charset="0"/>
              </a:rPr>
              <a:t>Lc</a:t>
            </a:r>
            <a:r>
              <a:rPr lang="en-US" sz="1400" dirty="0">
                <a:latin typeface="Times New Roman" panose="02020603050405020304" pitchFamily="18" charset="0"/>
                <a:cs typeface="Times New Roman" panose="02020603050405020304" pitchFamily="18" charset="0"/>
              </a:rPr>
              <a:t> * </a:t>
            </a:r>
            <a:r>
              <a:rPr lang="en-US" sz="1400" dirty="0" err="1">
                <a:latin typeface="Times New Roman" panose="02020603050405020304" pitchFamily="18" charset="0"/>
                <a:cs typeface="Times New Roman" panose="02020603050405020304" pitchFamily="18" charset="0"/>
              </a:rPr>
              <a:t>HFl</a:t>
            </a:r>
            <a:endParaRPr lang="en-US" sz="1400" dirty="0">
              <a:latin typeface="Times New Roman" panose="02020603050405020304" pitchFamily="18" charset="0"/>
              <a:cs typeface="Times New Roman" panose="02020603050405020304" pitchFamily="18" charset="0"/>
            </a:endParaRPr>
          </a:p>
          <a:p>
            <a:r>
              <a:rPr lang="en-US" sz="1400" dirty="0" err="1">
                <a:latin typeface="Times New Roman" panose="02020603050405020304" pitchFamily="18" charset="0"/>
                <a:cs typeface="Times New Roman" panose="02020603050405020304" pitchFamily="18" charset="0"/>
              </a:rPr>
              <a:t>DCl</a:t>
            </a:r>
            <a:r>
              <a:rPr lang="en-US" sz="1400" dirty="0">
                <a:latin typeface="Times New Roman" panose="02020603050405020304" pitchFamily="18" charset="0"/>
                <a:cs typeface="Times New Roman" panose="02020603050405020304" pitchFamily="18" charset="0"/>
              </a:rPr>
              <a:t>	=	Development Cost Per Lot</a:t>
            </a:r>
          </a:p>
          <a:p>
            <a:r>
              <a:rPr lang="en-US" sz="1400" dirty="0">
                <a:latin typeface="Times New Roman" panose="02020603050405020304" pitchFamily="18" charset="0"/>
                <a:cs typeface="Times New Roman" panose="02020603050405020304" pitchFamily="18" charset="0"/>
              </a:rPr>
              <a:t>HC	=	Sum of </a:t>
            </a:r>
            <a:r>
              <a:rPr lang="en-US" sz="1400" dirty="0" err="1">
                <a:latin typeface="Times New Roman" panose="02020603050405020304" pitchFamily="18" charset="0"/>
                <a:cs typeface="Times New Roman" panose="02020603050405020304" pitchFamily="18" charset="0"/>
              </a:rPr>
              <a:t>TLc</a:t>
            </a:r>
            <a:r>
              <a:rPr lang="en-US" sz="1400" dirty="0">
                <a:latin typeface="Times New Roman" panose="02020603050405020304" pitchFamily="18" charset="0"/>
                <a:cs typeface="Times New Roman" panose="02020603050405020304" pitchFamily="18" charset="0"/>
              </a:rPr>
              <a:t> + </a:t>
            </a:r>
            <a:r>
              <a:rPr lang="en-US" sz="1400" dirty="0" err="1">
                <a:latin typeface="Times New Roman" panose="02020603050405020304" pitchFamily="18" charset="0"/>
                <a:cs typeface="Times New Roman" panose="02020603050405020304" pitchFamily="18" charset="0"/>
              </a:rPr>
              <a:t>DCl</a:t>
            </a:r>
            <a:endParaRPr lang="en-US" sz="1400" dirty="0">
              <a:latin typeface="Times New Roman" panose="02020603050405020304" pitchFamily="18" charset="0"/>
              <a:cs typeface="Times New Roman" panose="02020603050405020304" pitchFamily="18" charset="0"/>
            </a:endParaRPr>
          </a:p>
          <a:p>
            <a:r>
              <a:rPr lang="en-US" sz="1400" dirty="0" err="1">
                <a:latin typeface="Times New Roman" panose="02020603050405020304" pitchFamily="18" charset="0"/>
                <a:cs typeface="Times New Roman" panose="02020603050405020304" pitchFamily="18" charset="0"/>
              </a:rPr>
              <a:t>PMc</a:t>
            </a:r>
            <a:r>
              <a:rPr lang="en-US" sz="1400" dirty="0">
                <a:latin typeface="Times New Roman" panose="02020603050405020304" pitchFamily="18" charset="0"/>
                <a:cs typeface="Times New Roman" panose="02020603050405020304" pitchFamily="18" charset="0"/>
              </a:rPr>
              <a:t>	=	Factor for Developer's Profit &amp; Misc. Cost</a:t>
            </a:r>
          </a:p>
          <a:p>
            <a:r>
              <a:rPr lang="en-US" sz="1400" dirty="0">
                <a:latin typeface="Times New Roman" panose="02020603050405020304" pitchFamily="18" charset="0"/>
                <a:cs typeface="Times New Roman" panose="02020603050405020304" pitchFamily="18" charset="0"/>
              </a:rPr>
              <a:t>∑	=	Indicated Price Per Lot - 1st Year</a:t>
            </a:r>
          </a:p>
          <a:p>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a:p>
            <a:pPr algn="ctr"/>
            <a:r>
              <a:rPr lang="en-US" sz="1400" dirty="0" smtClean="0">
                <a:latin typeface="Times New Roman" panose="02020603050405020304" pitchFamily="18" charset="0"/>
                <a:cs typeface="Times New Roman" panose="02020603050405020304" pitchFamily="18" charset="0"/>
              </a:rPr>
              <a:t>FORMULA</a:t>
            </a:r>
            <a:endParaRPr lang="en-US" sz="1400" dirty="0">
              <a:latin typeface="Times New Roman" panose="02020603050405020304" pitchFamily="18" charset="0"/>
              <a:cs typeface="Times New Roman" panose="02020603050405020304" pitchFamily="18" charset="0"/>
            </a:endParaRPr>
          </a:p>
          <a:p>
            <a:pPr algn="ctr"/>
            <a:endParaRPr lang="en-US" sz="1400" dirty="0">
              <a:latin typeface="Times New Roman" panose="02020603050405020304" pitchFamily="18" charset="0"/>
              <a:cs typeface="Times New Roman" panose="02020603050405020304" pitchFamily="18" charset="0"/>
            </a:endParaRPr>
          </a:p>
          <a:p>
            <a:pPr algn="ctr"/>
            <a:r>
              <a:rPr lang="en-US" sz="1400" dirty="0" err="1" smtClean="0">
                <a:latin typeface="Times New Roman" panose="02020603050405020304" pitchFamily="18" charset="0"/>
                <a:cs typeface="Times New Roman" panose="02020603050405020304" pitchFamily="18" charset="0"/>
              </a:rPr>
              <a:t>Lc</a:t>
            </a:r>
            <a:r>
              <a:rPr lang="en-US" sz="1400" dirty="0" smtClean="0">
                <a:latin typeface="Times New Roman" panose="02020603050405020304" pitchFamily="18" charset="0"/>
                <a:cs typeface="Times New Roman" panose="02020603050405020304" pitchFamily="18" charset="0"/>
              </a:rPr>
              <a:t>   </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HFl</a:t>
            </a:r>
            <a:r>
              <a:rPr lang="en-US" sz="1400" dirty="0">
                <a:latin typeface="Times New Roman" panose="02020603050405020304" pitchFamily="18" charset="0"/>
                <a:cs typeface="Times New Roman" panose="02020603050405020304" pitchFamily="18" charset="0"/>
              </a:rPr>
              <a:t>   =  </a:t>
            </a:r>
            <a:r>
              <a:rPr lang="en-US" sz="1400" dirty="0" err="1">
                <a:latin typeface="Times New Roman" panose="02020603050405020304" pitchFamily="18" charset="0"/>
                <a:cs typeface="Times New Roman" panose="02020603050405020304" pitchFamily="18" charset="0"/>
              </a:rPr>
              <a:t>TLc</a:t>
            </a:r>
            <a:endParaRPr lang="en-US" sz="1400" dirty="0">
              <a:latin typeface="Times New Roman" panose="02020603050405020304" pitchFamily="18" charset="0"/>
              <a:cs typeface="Times New Roman" panose="02020603050405020304" pitchFamily="18" charset="0"/>
            </a:endParaRPr>
          </a:p>
          <a:p>
            <a:pPr algn="ctr"/>
            <a:endParaRPr lang="en-US" sz="1400" dirty="0">
              <a:latin typeface="Times New Roman" panose="02020603050405020304" pitchFamily="18" charset="0"/>
              <a:cs typeface="Times New Roman" panose="02020603050405020304" pitchFamily="18" charset="0"/>
            </a:endParaRPr>
          </a:p>
          <a:p>
            <a:pPr algn="ctr"/>
            <a:r>
              <a:rPr lang="en-US" sz="1400" dirty="0" err="1" smtClean="0">
                <a:latin typeface="Times New Roman" panose="02020603050405020304" pitchFamily="18" charset="0"/>
                <a:cs typeface="Times New Roman" panose="02020603050405020304" pitchFamily="18" charset="0"/>
              </a:rPr>
              <a:t>TLc</a:t>
            </a:r>
            <a:r>
              <a:rPr lang="en-US" sz="1400" dirty="0" smtClean="0">
                <a:latin typeface="Times New Roman" panose="02020603050405020304" pitchFamily="18" charset="0"/>
                <a:cs typeface="Times New Roman" panose="02020603050405020304" pitchFamily="18" charset="0"/>
              </a:rPr>
              <a:t>  </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DCl</a:t>
            </a:r>
            <a:r>
              <a:rPr lang="en-US" sz="1400" dirty="0">
                <a:latin typeface="Times New Roman" panose="02020603050405020304" pitchFamily="18" charset="0"/>
                <a:cs typeface="Times New Roman" panose="02020603050405020304" pitchFamily="18" charset="0"/>
              </a:rPr>
              <a:t>   =  HC</a:t>
            </a:r>
          </a:p>
          <a:p>
            <a:pPr algn="ctr"/>
            <a:endParaRPr lang="en-US" sz="1400" dirty="0">
              <a:latin typeface="Times New Roman" panose="02020603050405020304" pitchFamily="18" charset="0"/>
              <a:cs typeface="Times New Roman" panose="02020603050405020304" pitchFamily="18" charset="0"/>
            </a:endParaRPr>
          </a:p>
          <a:p>
            <a:pPr algn="ctr"/>
            <a:r>
              <a:rPr lang="en-US" sz="1400" dirty="0" smtClean="0">
                <a:latin typeface="Times New Roman" panose="02020603050405020304" pitchFamily="18" charset="0"/>
                <a:cs typeface="Times New Roman" panose="02020603050405020304" pitchFamily="18" charset="0"/>
              </a:rPr>
              <a:t>HC   </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PMc</a:t>
            </a:r>
            <a:r>
              <a:rPr lang="en-US" sz="1400" dirty="0">
                <a:latin typeface="Times New Roman" panose="02020603050405020304" pitchFamily="18" charset="0"/>
                <a:cs typeface="Times New Roman" panose="02020603050405020304" pitchFamily="18" charset="0"/>
              </a:rPr>
              <a:t>   =  ∑</a:t>
            </a:r>
          </a:p>
          <a:p>
            <a:pPr algn="ctr"/>
            <a:endParaRPr lang="en-US" sz="1400" dirty="0">
              <a:latin typeface="Times New Roman" panose="02020603050405020304" pitchFamily="18" charset="0"/>
              <a:cs typeface="Times New Roman" panose="02020603050405020304" pitchFamily="18" charset="0"/>
            </a:endParaRPr>
          </a:p>
          <a:p>
            <a:pPr algn="ctr"/>
            <a:r>
              <a:rPr lang="en-US" sz="1400" dirty="0" smtClean="0">
                <a:latin typeface="Times New Roman" panose="02020603050405020304" pitchFamily="18" charset="0"/>
                <a:cs typeface="Times New Roman" panose="02020603050405020304" pitchFamily="18" charset="0"/>
              </a:rPr>
              <a:t>or</a:t>
            </a:r>
            <a:endParaRPr lang="en-US" sz="1400" dirty="0">
              <a:latin typeface="Times New Roman" panose="02020603050405020304" pitchFamily="18" charset="0"/>
              <a:cs typeface="Times New Roman" panose="02020603050405020304" pitchFamily="18" charset="0"/>
            </a:endParaRPr>
          </a:p>
          <a:p>
            <a:pPr algn="ctr"/>
            <a:endParaRPr lang="en-US" sz="1400" dirty="0">
              <a:latin typeface="Times New Roman" panose="02020603050405020304" pitchFamily="18" charset="0"/>
              <a:cs typeface="Times New Roman" panose="02020603050405020304" pitchFamily="18" charset="0"/>
            </a:endParaRPr>
          </a:p>
          <a:p>
            <a:pPr algn="ctr"/>
            <a:r>
              <a:rPr lang="en-US" sz="1400" dirty="0" smtClean="0">
                <a:latin typeface="Times New Roman" panose="02020603050405020304" pitchFamily="18" charset="0"/>
                <a:cs typeface="Times New Roman" panose="02020603050405020304" pitchFamily="18" charset="0"/>
              </a:rPr>
              <a:t>((</a:t>
            </a:r>
            <a:r>
              <a:rPr lang="en-US" sz="1400" dirty="0" err="1">
                <a:latin typeface="Times New Roman" panose="02020603050405020304" pitchFamily="18" charset="0"/>
                <a:cs typeface="Times New Roman" panose="02020603050405020304" pitchFamily="18" charset="0"/>
              </a:rPr>
              <a:t>Lc</a:t>
            </a:r>
            <a:r>
              <a:rPr lang="en-US" sz="1400" dirty="0">
                <a:latin typeface="Times New Roman" panose="02020603050405020304" pitchFamily="18" charset="0"/>
                <a:cs typeface="Times New Roman" panose="02020603050405020304" pitchFamily="18" charset="0"/>
              </a:rPr>
              <a:t>  *  </a:t>
            </a:r>
            <a:r>
              <a:rPr lang="en-US" sz="1400" dirty="0" err="1">
                <a:latin typeface="Times New Roman" panose="02020603050405020304" pitchFamily="18" charset="0"/>
                <a:cs typeface="Times New Roman" panose="02020603050405020304" pitchFamily="18" charset="0"/>
              </a:rPr>
              <a:t>HFl</a:t>
            </a:r>
            <a:r>
              <a:rPr lang="en-US" sz="1400" dirty="0">
                <a:latin typeface="Times New Roman" panose="02020603050405020304" pitchFamily="18" charset="0"/>
                <a:cs typeface="Times New Roman" panose="02020603050405020304" pitchFamily="18" charset="0"/>
              </a:rPr>
              <a:t>)  + </a:t>
            </a:r>
            <a:r>
              <a:rPr lang="en-US" sz="1400" dirty="0" err="1">
                <a:latin typeface="Times New Roman" panose="02020603050405020304" pitchFamily="18" charset="0"/>
                <a:cs typeface="Times New Roman" panose="02020603050405020304" pitchFamily="18" charset="0"/>
              </a:rPr>
              <a:t>DCl</a:t>
            </a:r>
            <a:r>
              <a:rPr lang="en-US" sz="1400" dirty="0">
                <a:latin typeface="Times New Roman" panose="02020603050405020304" pitchFamily="18" charset="0"/>
                <a:cs typeface="Times New Roman" panose="02020603050405020304" pitchFamily="18" charset="0"/>
              </a:rPr>
              <a:t>)  *  </a:t>
            </a:r>
            <a:r>
              <a:rPr lang="en-US" sz="1400" dirty="0" err="1">
                <a:latin typeface="Times New Roman" panose="02020603050405020304" pitchFamily="18" charset="0"/>
                <a:cs typeface="Times New Roman" panose="02020603050405020304" pitchFamily="18" charset="0"/>
              </a:rPr>
              <a:t>PMc</a:t>
            </a:r>
            <a:r>
              <a:rPr lang="en-US" sz="1400" dirty="0">
                <a:latin typeface="Times New Roman" panose="02020603050405020304" pitchFamily="18" charset="0"/>
                <a:cs typeface="Times New Roman" panose="02020603050405020304" pitchFamily="18" charset="0"/>
              </a:rPr>
              <a:t>    =   ∑</a:t>
            </a:r>
          </a:p>
        </p:txBody>
      </p:sp>
      <p:sp>
        <p:nvSpPr>
          <p:cNvPr id="3" name="Rectangle 2"/>
          <p:cNvSpPr/>
          <p:nvPr/>
        </p:nvSpPr>
        <p:spPr>
          <a:xfrm>
            <a:off x="606492" y="609600"/>
            <a:ext cx="3228576" cy="461665"/>
          </a:xfrm>
          <a:prstGeom prst="rect">
            <a:avLst/>
          </a:prstGeom>
        </p:spPr>
        <p:txBody>
          <a:bodyPr wrap="none">
            <a:spAutoFit/>
          </a:bodyPr>
          <a:lstStyle/>
          <a:p>
            <a:r>
              <a:rPr lang="en-US" sz="2400" b="1" dirty="0">
                <a:latin typeface="Times New Roman" panose="02020603050405020304" pitchFamily="18" charset="0"/>
                <a:cs typeface="Times New Roman" panose="02020603050405020304" pitchFamily="18" charset="0"/>
              </a:rPr>
              <a:t>Land Valuation Matrix</a:t>
            </a:r>
          </a:p>
        </p:txBody>
      </p:sp>
    </p:spTree>
    <p:extLst>
      <p:ext uri="{BB962C8B-B14F-4D97-AF65-F5344CB8AC3E}">
        <p14:creationId xmlns:p14="http://schemas.microsoft.com/office/powerpoint/2010/main" val="512996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0" y="1464324"/>
            <a:ext cx="7620000" cy="1384995"/>
          </a:xfrm>
          <a:prstGeom prst="rect">
            <a:avLst/>
          </a:prstGeom>
        </p:spPr>
        <p:txBody>
          <a:bodyPr wrap="square">
            <a:spAutoFit/>
          </a:bodyPr>
          <a:lstStyle/>
          <a:p>
            <a:r>
              <a:rPr lang="en-US" sz="1400" dirty="0">
                <a:latin typeface="Times New Roman" panose="02020603050405020304" pitchFamily="18" charset="0"/>
                <a:cs typeface="Times New Roman" panose="02020603050405020304" pitchFamily="18" charset="0"/>
              </a:rPr>
              <a:t>Reversing the procedure for the same formula provided above, an appraiser can determine what unit rate per lot is indicative of economic market conditions.  The result of this determination factored by the total number of lots planned for a development provides an indication as to a property's market value.  The algebraic formula for this technique is as follows</a:t>
            </a:r>
            <a:r>
              <a:rPr lang="en-US" sz="1400" dirty="0" smtClean="0">
                <a:latin typeface="Times New Roman" panose="02020603050405020304" pitchFamily="18" charset="0"/>
                <a:cs typeface="Times New Roman" panose="02020603050405020304" pitchFamily="18" charset="0"/>
              </a:rPr>
              <a:t>:</a:t>
            </a:r>
          </a:p>
          <a:p>
            <a:endParaRPr lang="en-US" sz="1400" dirty="0">
              <a:latin typeface="Times New Roman" panose="02020603050405020304" pitchFamily="18" charset="0"/>
              <a:cs typeface="Times New Roman" panose="02020603050405020304" pitchFamily="18" charset="0"/>
            </a:endParaRPr>
          </a:p>
          <a:p>
            <a:pPr algn="ctr"/>
            <a:r>
              <a:rPr lang="en-US" sz="1400" dirty="0" smtClean="0">
                <a:latin typeface="Times New Roman" panose="02020603050405020304" pitchFamily="18" charset="0"/>
                <a:cs typeface="Times New Roman" panose="02020603050405020304" pitchFamily="18" charset="0"/>
              </a:rPr>
              <a:t>(</a:t>
            </a:r>
            <a:r>
              <a:rPr lang="en-US" sz="1400" dirty="0">
                <a:latin typeface="Times New Roman" panose="02020603050405020304" pitchFamily="18" charset="0"/>
                <a:cs typeface="Times New Roman" panose="02020603050405020304" pitchFamily="18" charset="0"/>
              </a:rPr>
              <a:t>1/</a:t>
            </a:r>
            <a:r>
              <a:rPr lang="en-US" sz="1400" dirty="0" err="1">
                <a:latin typeface="Times New Roman" panose="02020603050405020304" pitchFamily="18" charset="0"/>
                <a:cs typeface="Times New Roman" panose="02020603050405020304" pitchFamily="18" charset="0"/>
              </a:rPr>
              <a:t>PMc</a:t>
            </a:r>
            <a:r>
              <a:rPr lang="en-US" sz="1400" dirty="0">
                <a:latin typeface="Times New Roman" panose="02020603050405020304" pitchFamily="18" charset="0"/>
                <a:cs typeface="Times New Roman" panose="02020603050405020304" pitchFamily="18" charset="0"/>
              </a:rPr>
              <a:t>  -  </a:t>
            </a:r>
            <a:r>
              <a:rPr lang="en-US" sz="1400" dirty="0" err="1">
                <a:latin typeface="Times New Roman" panose="02020603050405020304" pitchFamily="18" charset="0"/>
                <a:cs typeface="Times New Roman" panose="02020603050405020304" pitchFamily="18" charset="0"/>
              </a:rPr>
              <a:t>DCl</a:t>
            </a:r>
            <a:r>
              <a:rPr lang="en-US" sz="1400" dirty="0">
                <a:latin typeface="Times New Roman" panose="02020603050405020304" pitchFamily="18" charset="0"/>
                <a:cs typeface="Times New Roman" panose="02020603050405020304" pitchFamily="18" charset="0"/>
              </a:rPr>
              <a:t>)  -  1/</a:t>
            </a:r>
            <a:r>
              <a:rPr lang="en-US" sz="1400" dirty="0" err="1">
                <a:latin typeface="Times New Roman" panose="02020603050405020304" pitchFamily="18" charset="0"/>
                <a:cs typeface="Times New Roman" panose="02020603050405020304" pitchFamily="18" charset="0"/>
              </a:rPr>
              <a:t>HFl</a:t>
            </a:r>
            <a:r>
              <a:rPr lang="en-US" sz="1400" dirty="0">
                <a:latin typeface="Times New Roman" panose="02020603050405020304" pitchFamily="18" charset="0"/>
                <a:cs typeface="Times New Roman" panose="02020603050405020304" pitchFamily="18" charset="0"/>
              </a:rPr>
              <a:t>   =   </a:t>
            </a:r>
            <a:r>
              <a:rPr lang="en-US" sz="1400" dirty="0" err="1">
                <a:latin typeface="Times New Roman" panose="02020603050405020304" pitchFamily="18" charset="0"/>
                <a:cs typeface="Times New Roman" panose="02020603050405020304" pitchFamily="18" charset="0"/>
              </a:rPr>
              <a:t>Lc</a:t>
            </a:r>
            <a:endParaRPr lang="en-US" sz="1400" dirty="0">
              <a:latin typeface="Times New Roman" panose="02020603050405020304" pitchFamily="18" charset="0"/>
              <a:cs typeface="Times New Roman" panose="02020603050405020304" pitchFamily="18" charset="0"/>
            </a:endParaRPr>
          </a:p>
        </p:txBody>
      </p:sp>
      <p:sp>
        <p:nvSpPr>
          <p:cNvPr id="3" name="Rectangle 2"/>
          <p:cNvSpPr/>
          <p:nvPr/>
        </p:nvSpPr>
        <p:spPr>
          <a:xfrm>
            <a:off x="762000" y="761999"/>
            <a:ext cx="3228576" cy="461665"/>
          </a:xfrm>
          <a:prstGeom prst="rect">
            <a:avLst/>
          </a:prstGeom>
        </p:spPr>
        <p:txBody>
          <a:bodyPr wrap="none">
            <a:spAutoFit/>
          </a:bodyPr>
          <a:lstStyle/>
          <a:p>
            <a:r>
              <a:rPr lang="en-US" sz="2400" b="1" dirty="0">
                <a:latin typeface="Times New Roman" panose="02020603050405020304" pitchFamily="18" charset="0"/>
                <a:cs typeface="Times New Roman" panose="02020603050405020304" pitchFamily="18" charset="0"/>
              </a:rPr>
              <a:t>Land Valuation Matrix</a:t>
            </a:r>
          </a:p>
        </p:txBody>
      </p:sp>
    </p:spTree>
    <p:extLst>
      <p:ext uri="{BB962C8B-B14F-4D97-AF65-F5344CB8AC3E}">
        <p14:creationId xmlns:p14="http://schemas.microsoft.com/office/powerpoint/2010/main" val="173478720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8894" y="838200"/>
            <a:ext cx="8202110" cy="43533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722865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0" y="577336"/>
            <a:ext cx="3810000" cy="369332"/>
          </a:xfrm>
          <a:prstGeom prst="rect">
            <a:avLst/>
          </a:prstGeom>
          <a:noFill/>
        </p:spPr>
        <p:txBody>
          <a:bodyPr wrap="square" rtlCol="0">
            <a:spAutoFit/>
          </a:bodyPr>
          <a:lstStyle/>
          <a:p>
            <a:r>
              <a:rPr lang="en-US" b="1" i="0" u="none" strike="noStrike" baseline="0" dirty="0" smtClean="0"/>
              <a:t>Typical Units of Comparison</a:t>
            </a:r>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3865203865"/>
              </p:ext>
            </p:extLst>
          </p:nvPr>
        </p:nvGraphicFramePr>
        <p:xfrm>
          <a:off x="762000" y="1219201"/>
          <a:ext cx="7620000" cy="4927144"/>
        </p:xfrm>
        <a:graphic>
          <a:graphicData uri="http://schemas.openxmlformats.org/drawingml/2006/table">
            <a:tbl>
              <a:tblPr firstRow="1" bandRow="1">
                <a:tableStyleId>{5C22544A-7EE6-4342-B048-85BDC9FD1C3A}</a:tableStyleId>
              </a:tblPr>
              <a:tblGrid>
                <a:gridCol w="2819400"/>
                <a:gridCol w="4800600"/>
              </a:tblGrid>
              <a:tr h="537707">
                <a:tc>
                  <a:txBody>
                    <a:bodyPr/>
                    <a:lstStyle/>
                    <a:p>
                      <a:pPr algn="ctr"/>
                      <a:r>
                        <a:rPr lang="en-US" sz="1800" b="0" i="0" u="none" strike="noStrike" baseline="0" dirty="0" smtClean="0"/>
                        <a:t>Property Type</a:t>
                      </a:r>
                      <a:endParaRPr lang="en-US" sz="1800" dirty="0"/>
                    </a:p>
                  </a:txBody>
                  <a:tcPr anchor="ctr"/>
                </a:tc>
                <a:tc>
                  <a:txBody>
                    <a:bodyPr/>
                    <a:lstStyle/>
                    <a:p>
                      <a:pPr algn="ctr"/>
                      <a:r>
                        <a:rPr lang="en-US" sz="1800" b="0" i="0" u="none" strike="noStrike" baseline="0" dirty="0" smtClean="0"/>
                        <a:t>Typical Units of Comparison</a:t>
                      </a:r>
                      <a:endParaRPr lang="en-US" sz="1800" dirty="0"/>
                    </a:p>
                  </a:txBody>
                  <a:tcPr anchor="ctr"/>
                </a:tc>
              </a:tr>
              <a:tr h="681735">
                <a:tc>
                  <a:txBody>
                    <a:bodyPr/>
                    <a:lstStyle/>
                    <a:p>
                      <a:r>
                        <a:rPr lang="en-US" sz="1600" b="0" i="0" u="none" strike="noStrike" baseline="0" dirty="0" smtClean="0"/>
                        <a:t>Single family residential property</a:t>
                      </a:r>
                      <a:endParaRPr lang="en-US" sz="1600" dirty="0"/>
                    </a:p>
                  </a:txBody>
                  <a:tcPr anchor="ctr"/>
                </a:tc>
                <a:tc>
                  <a:txBody>
                    <a:bodyPr/>
                    <a:lstStyle/>
                    <a:p>
                      <a:r>
                        <a:rPr lang="en-US" sz="1600" b="0" i="0" u="none" strike="noStrike" baseline="0" dirty="0" smtClean="0"/>
                        <a:t>Total property price.</a:t>
                      </a:r>
                    </a:p>
                    <a:p>
                      <a:r>
                        <a:rPr lang="en-US" sz="1600" b="0" i="0" u="none" strike="noStrike" baseline="0" dirty="0" smtClean="0"/>
                        <a:t>Price per square foot of gross living area.</a:t>
                      </a:r>
                      <a:endParaRPr lang="en-US" sz="1600" dirty="0"/>
                    </a:p>
                  </a:txBody>
                  <a:tcPr anchor="ctr"/>
                </a:tc>
              </a:tr>
              <a:tr h="1374407">
                <a:tc>
                  <a:txBody>
                    <a:bodyPr/>
                    <a:lstStyle/>
                    <a:p>
                      <a:r>
                        <a:rPr lang="en-US" sz="1600" b="0" i="0" u="none" strike="noStrike" baseline="0" dirty="0" smtClean="0"/>
                        <a:t>Apartment properties</a:t>
                      </a:r>
                      <a:endParaRPr lang="en-US" sz="1600" dirty="0"/>
                    </a:p>
                  </a:txBody>
                  <a:tcPr anchor="ctr"/>
                </a:tc>
                <a:tc>
                  <a:txBody>
                    <a:bodyPr/>
                    <a:lstStyle/>
                    <a:p>
                      <a:r>
                        <a:rPr lang="en-US" sz="1600" b="0" i="0" u="none" strike="noStrike" baseline="0" dirty="0" smtClean="0"/>
                        <a:t>Price per apartment unit.</a:t>
                      </a:r>
                    </a:p>
                    <a:p>
                      <a:r>
                        <a:rPr lang="en-US" sz="1600" b="0" i="0" u="none" strike="noStrike" baseline="0" dirty="0" smtClean="0"/>
                        <a:t>Price per room or per bedroom.</a:t>
                      </a:r>
                    </a:p>
                    <a:p>
                      <a:r>
                        <a:rPr lang="en-US" sz="1600" b="0" i="0" u="none" strike="noStrike" baseline="0" dirty="0" smtClean="0"/>
                        <a:t>Price per square foot of gross building area.</a:t>
                      </a:r>
                    </a:p>
                    <a:p>
                      <a:r>
                        <a:rPr lang="en-US" sz="1600" b="0" i="0" u="none" strike="noStrike" baseline="0" dirty="0" smtClean="0"/>
                        <a:t>Price per finished square foot of building area.</a:t>
                      </a:r>
                    </a:p>
                    <a:p>
                      <a:r>
                        <a:rPr lang="en-US" sz="1600" b="0" i="0" u="none" strike="noStrike" baseline="0" dirty="0" smtClean="0"/>
                        <a:t>Price per net square foot of building area.</a:t>
                      </a:r>
                      <a:endParaRPr lang="en-US" sz="1600" dirty="0"/>
                    </a:p>
                  </a:txBody>
                  <a:tcPr anchor="ctr"/>
                </a:tc>
              </a:tr>
              <a:tr h="1118703">
                <a:tc>
                  <a:txBody>
                    <a:bodyPr/>
                    <a:lstStyle/>
                    <a:p>
                      <a:r>
                        <a:rPr lang="en-US" sz="1600" b="0" i="0" u="none" strike="noStrike" baseline="0" dirty="0" smtClean="0"/>
                        <a:t>Warehouses</a:t>
                      </a:r>
                      <a:endParaRPr lang="en-US" sz="1600" dirty="0"/>
                    </a:p>
                  </a:txBody>
                  <a:tcPr anchor="ctr"/>
                </a:tc>
                <a:tc>
                  <a:txBody>
                    <a:bodyPr/>
                    <a:lstStyle/>
                    <a:p>
                      <a:r>
                        <a:rPr lang="en-US" sz="1600" b="0" i="0" u="none" strike="noStrike" baseline="0" dirty="0" smtClean="0"/>
                        <a:t>Price per square foot of gross building volume.</a:t>
                      </a:r>
                    </a:p>
                    <a:p>
                      <a:r>
                        <a:rPr lang="en-US" sz="1600" b="0" i="0" u="none" strike="noStrike" baseline="0" dirty="0" smtClean="0"/>
                        <a:t>Price per truck door.</a:t>
                      </a:r>
                    </a:p>
                    <a:p>
                      <a:r>
                        <a:rPr lang="en-US" sz="1600" b="0" i="0" u="none" strike="noStrike" baseline="0" dirty="0" smtClean="0"/>
                        <a:t>Price per square foot of building area. </a:t>
                      </a:r>
                      <a:endParaRPr lang="en-US" sz="1600" dirty="0"/>
                    </a:p>
                  </a:txBody>
                  <a:tcPr anchor="ctr"/>
                </a:tc>
              </a:tr>
              <a:tr h="351592">
                <a:tc>
                  <a:txBody>
                    <a:bodyPr/>
                    <a:lstStyle/>
                    <a:p>
                      <a:r>
                        <a:rPr lang="en-US" sz="1600" b="0" i="0" u="none" strike="noStrike" baseline="0" dirty="0" smtClean="0"/>
                        <a:t>Factories</a:t>
                      </a:r>
                      <a:endParaRPr lang="en-US" sz="1600" dirty="0"/>
                    </a:p>
                  </a:txBody>
                  <a:tcPr anchor="ctr"/>
                </a:tc>
                <a:tc>
                  <a:txBody>
                    <a:bodyPr/>
                    <a:lstStyle/>
                    <a:p>
                      <a:r>
                        <a:rPr lang="en-US" sz="1600" b="0" i="0" u="none" strike="noStrike" baseline="0" dirty="0" smtClean="0"/>
                        <a:t>Price per square foot of gross building area.</a:t>
                      </a:r>
                      <a:endParaRPr lang="en-US" sz="1600" dirty="0"/>
                    </a:p>
                  </a:txBody>
                  <a:tcPr anchor="ctr"/>
                </a:tc>
              </a:tr>
              <a:tr h="863000">
                <a:tc>
                  <a:txBody>
                    <a:bodyPr/>
                    <a:lstStyle/>
                    <a:p>
                      <a:r>
                        <a:rPr lang="en-US" sz="1600" b="0" i="0" u="none" strike="noStrike" baseline="0" dirty="0" smtClean="0"/>
                        <a:t>Office properties</a:t>
                      </a:r>
                      <a:endParaRPr lang="en-US" sz="1600" dirty="0"/>
                    </a:p>
                  </a:txBody>
                  <a:tcPr anchor="ctr"/>
                </a:tc>
                <a:tc>
                  <a:txBody>
                    <a:bodyPr/>
                    <a:lstStyle/>
                    <a:p>
                      <a:r>
                        <a:rPr lang="en-US" sz="1600" b="0" i="0" u="none" strike="noStrike" baseline="0" dirty="0" smtClean="0"/>
                        <a:t>Price per square foot of gross building area.</a:t>
                      </a:r>
                    </a:p>
                    <a:p>
                      <a:r>
                        <a:rPr lang="en-US" sz="1600" b="0" i="0" u="none" strike="noStrike" baseline="0" dirty="0" smtClean="0"/>
                        <a:t>Price per square foot of rentable area.</a:t>
                      </a:r>
                    </a:p>
                    <a:p>
                      <a:r>
                        <a:rPr lang="en-US" sz="1600" b="0" i="0" u="none" strike="noStrike" baseline="0" dirty="0" smtClean="0"/>
                        <a:t>Price per square foot of usable area. </a:t>
                      </a:r>
                      <a:endParaRPr lang="en-US" sz="1600" dirty="0"/>
                    </a:p>
                  </a:txBody>
                  <a:tcPr anchor="ctr"/>
                </a:tc>
              </a:tr>
            </a:tbl>
          </a:graphicData>
        </a:graphic>
      </p:graphicFrame>
    </p:spTree>
    <p:extLst>
      <p:ext uri="{BB962C8B-B14F-4D97-AF65-F5344CB8AC3E}">
        <p14:creationId xmlns:p14="http://schemas.microsoft.com/office/powerpoint/2010/main" val="416819063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3400" y="533403"/>
            <a:ext cx="3358612" cy="646331"/>
          </a:xfrm>
          <a:prstGeom prst="rect">
            <a:avLst/>
          </a:prstGeom>
          <a:noFill/>
        </p:spPr>
        <p:txBody>
          <a:bodyPr wrap="none" rtlCol="0">
            <a:spAutoFit/>
          </a:bodyPr>
          <a:lstStyle/>
          <a:p>
            <a:r>
              <a:rPr lang="en-US" b="1" i="0" u="none" strike="noStrike" baseline="0" dirty="0" smtClean="0"/>
              <a:t>Typical Units of Comparison</a:t>
            </a:r>
            <a:endParaRPr lang="en-US" dirty="0" smtClean="0"/>
          </a:p>
          <a:p>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2394874337"/>
              </p:ext>
            </p:extLst>
          </p:nvPr>
        </p:nvGraphicFramePr>
        <p:xfrm>
          <a:off x="609600" y="1066800"/>
          <a:ext cx="7816050" cy="5244569"/>
        </p:xfrm>
        <a:graphic>
          <a:graphicData uri="http://schemas.openxmlformats.org/drawingml/2006/table">
            <a:tbl>
              <a:tblPr firstRow="1" bandRow="1">
                <a:tableStyleId>{5C22544A-7EE6-4342-B048-85BDC9FD1C3A}</a:tableStyleId>
              </a:tblPr>
              <a:tblGrid>
                <a:gridCol w="3061801"/>
                <a:gridCol w="4754249"/>
              </a:tblGrid>
              <a:tr h="367659">
                <a:tc>
                  <a:txBody>
                    <a:bodyPr/>
                    <a:lstStyle/>
                    <a:p>
                      <a:pPr algn="ctr"/>
                      <a:r>
                        <a:rPr lang="en-US" sz="1800" b="0" i="0" u="none" strike="noStrike" baseline="0" dirty="0" smtClean="0"/>
                        <a:t>Property Type</a:t>
                      </a:r>
                      <a:endParaRPr lang="en-US" sz="1800" dirty="0"/>
                    </a:p>
                  </a:txBody>
                  <a:tcPr anchor="ctr"/>
                </a:tc>
                <a:tc>
                  <a:txBody>
                    <a:bodyPr/>
                    <a:lstStyle/>
                    <a:p>
                      <a:pPr algn="ctr"/>
                      <a:r>
                        <a:rPr lang="en-US" sz="1800" b="0" i="0" u="none" strike="noStrike" baseline="0" dirty="0" smtClean="0"/>
                        <a:t>Typical Units of Comparison</a:t>
                      </a:r>
                      <a:endParaRPr lang="en-US" sz="1800" dirty="0"/>
                    </a:p>
                  </a:txBody>
                  <a:tcPr anchor="ctr"/>
                </a:tc>
              </a:tr>
              <a:tr h="438229">
                <a:tc>
                  <a:txBody>
                    <a:bodyPr/>
                    <a:lstStyle/>
                    <a:p>
                      <a:r>
                        <a:rPr lang="en-US" sz="1600" b="0" i="0" u="none" strike="noStrike" baseline="0" dirty="0" smtClean="0"/>
                        <a:t>Hotels and motels</a:t>
                      </a:r>
                      <a:endParaRPr lang="en-US" sz="1600" dirty="0"/>
                    </a:p>
                  </a:txBody>
                  <a:tcPr anchor="ctr"/>
                </a:tc>
                <a:tc>
                  <a:txBody>
                    <a:bodyPr/>
                    <a:lstStyle/>
                    <a:p>
                      <a:r>
                        <a:rPr lang="en-US" sz="1600" b="0" i="0" u="none" strike="noStrike" baseline="0" dirty="0" smtClean="0"/>
                        <a:t>Price per guest room</a:t>
                      </a:r>
                      <a:endParaRPr lang="en-US" sz="1600" dirty="0" smtClean="0"/>
                    </a:p>
                  </a:txBody>
                  <a:tcPr anchor="ctr"/>
                </a:tc>
              </a:tr>
              <a:tr h="622284">
                <a:tc>
                  <a:txBody>
                    <a:bodyPr/>
                    <a:lstStyle/>
                    <a:p>
                      <a:r>
                        <a:rPr lang="en-US" sz="1600" b="0" i="0" u="none" strike="noStrike" baseline="0" dirty="0" smtClean="0"/>
                        <a:t>Restaurants, theaters, and auditoriums</a:t>
                      </a:r>
                      <a:endParaRPr lang="en-US" sz="1600" dirty="0"/>
                    </a:p>
                  </a:txBody>
                  <a:tcPr anchor="ctr"/>
                </a:tc>
                <a:tc>
                  <a:txBody>
                    <a:bodyPr/>
                    <a:lstStyle/>
                    <a:p>
                      <a:r>
                        <a:rPr lang="en-US" sz="1600" b="0" i="0" u="none" strike="noStrike" baseline="0" dirty="0" smtClean="0"/>
                        <a:t>Price per seat.</a:t>
                      </a:r>
                    </a:p>
                    <a:p>
                      <a:r>
                        <a:rPr lang="en-US" sz="1600" b="0" i="0" u="none" strike="noStrike" baseline="0" dirty="0" smtClean="0"/>
                        <a:t>Price per square foot.</a:t>
                      </a:r>
                      <a:endParaRPr lang="en-US" sz="1600" dirty="0" smtClean="0"/>
                    </a:p>
                  </a:txBody>
                  <a:tcPr anchor="ctr"/>
                </a:tc>
              </a:tr>
              <a:tr h="622284">
                <a:tc>
                  <a:txBody>
                    <a:bodyPr/>
                    <a:lstStyle/>
                    <a:p>
                      <a:r>
                        <a:rPr lang="en-US" sz="1600" b="0" i="0" u="none" strike="noStrike" baseline="0" dirty="0" smtClean="0"/>
                        <a:t>Hospitals</a:t>
                      </a:r>
                      <a:endParaRPr lang="en-US" sz="1600" dirty="0"/>
                    </a:p>
                  </a:txBody>
                  <a:tcPr anchor="ctr"/>
                </a:tc>
                <a:tc>
                  <a:txBody>
                    <a:bodyPr/>
                    <a:lstStyle/>
                    <a:p>
                      <a:r>
                        <a:rPr lang="en-US" sz="1600" b="0" i="0" u="none" strike="noStrike" baseline="0" dirty="0" smtClean="0"/>
                        <a:t>Price per square foot of gross building area.</a:t>
                      </a:r>
                    </a:p>
                    <a:p>
                      <a:r>
                        <a:rPr lang="en-US" sz="1600" b="0" i="0" u="none" strike="noStrike" baseline="0" dirty="0" smtClean="0"/>
                        <a:t>Price per bed.</a:t>
                      </a:r>
                      <a:endParaRPr lang="en-US" sz="1600" dirty="0" smtClean="0"/>
                    </a:p>
                  </a:txBody>
                  <a:tcPr anchor="ctr"/>
                </a:tc>
              </a:tr>
              <a:tr h="1542564">
                <a:tc>
                  <a:txBody>
                    <a:bodyPr/>
                    <a:lstStyle/>
                    <a:p>
                      <a:r>
                        <a:rPr lang="en-US" sz="1600" b="0" i="0" u="none" strike="noStrike" baseline="0" dirty="0" smtClean="0"/>
                        <a:t>Golf courses</a:t>
                      </a:r>
                      <a:endParaRPr lang="en-US" sz="1600" dirty="0"/>
                    </a:p>
                  </a:txBody>
                  <a:tcPr anchor="ctr"/>
                </a:tc>
                <a:tc>
                  <a:txBody>
                    <a:bodyPr/>
                    <a:lstStyle/>
                    <a:p>
                      <a:r>
                        <a:rPr lang="en-US" sz="1600" b="0" i="0" u="none" strike="noStrike" baseline="0" dirty="0" smtClean="0"/>
                        <a:t>Total revenue multiplier.</a:t>
                      </a:r>
                    </a:p>
                    <a:p>
                      <a:r>
                        <a:rPr lang="en-US" sz="1600" b="0" i="0" u="none" strike="noStrike" baseline="0" dirty="0" smtClean="0"/>
                        <a:t>Golf revenue multiplier.</a:t>
                      </a:r>
                    </a:p>
                    <a:p>
                      <a:r>
                        <a:rPr lang="en-US" sz="1600" b="0" i="0" u="none" strike="noStrike" baseline="0" dirty="0" smtClean="0"/>
                        <a:t>Price per round (annual # of rounds played).</a:t>
                      </a:r>
                    </a:p>
                    <a:p>
                      <a:r>
                        <a:rPr lang="en-US" sz="1600" b="0" i="0" u="none" strike="noStrike" baseline="0" dirty="0" smtClean="0"/>
                        <a:t>Price per membership.</a:t>
                      </a:r>
                    </a:p>
                    <a:p>
                      <a:r>
                        <a:rPr lang="en-US" sz="1600" b="0" i="0" u="none" strike="noStrike" baseline="0" dirty="0" smtClean="0"/>
                        <a:t>Price per hole.</a:t>
                      </a:r>
                    </a:p>
                    <a:p>
                      <a:r>
                        <a:rPr lang="en-US" sz="1600" b="0" i="0" u="none" strike="noStrike" baseline="0" dirty="0" smtClean="0"/>
                        <a:t>Greens fee and rounds multiplier.</a:t>
                      </a:r>
                      <a:endParaRPr lang="en-US" sz="1600" dirty="0"/>
                    </a:p>
                  </a:txBody>
                  <a:tcPr anchor="ctr"/>
                </a:tc>
              </a:tr>
              <a:tr h="622284">
                <a:tc>
                  <a:txBody>
                    <a:bodyPr/>
                    <a:lstStyle/>
                    <a:p>
                      <a:r>
                        <a:rPr lang="en-US" sz="1600" b="0" i="0" u="none" strike="noStrike" baseline="0" dirty="0" smtClean="0"/>
                        <a:t>Tennis and racquetball facilities</a:t>
                      </a:r>
                      <a:endParaRPr lang="en-US" sz="1600" dirty="0"/>
                    </a:p>
                  </a:txBody>
                  <a:tcPr anchor="ctr"/>
                </a:tc>
                <a:tc>
                  <a:txBody>
                    <a:bodyPr/>
                    <a:lstStyle/>
                    <a:p>
                      <a:r>
                        <a:rPr lang="en-US" sz="1600" b="0" i="0" u="none" strike="noStrike" baseline="0" dirty="0" smtClean="0"/>
                        <a:t>Price per court.</a:t>
                      </a:r>
                      <a:endParaRPr lang="en-US" sz="1600" dirty="0"/>
                    </a:p>
                  </a:txBody>
                  <a:tcPr anchor="ctr"/>
                </a:tc>
              </a:tr>
              <a:tr h="438229">
                <a:tc>
                  <a:txBody>
                    <a:bodyPr/>
                    <a:lstStyle/>
                    <a:p>
                      <a:r>
                        <a:rPr lang="en-US" sz="1600" b="0" i="0" u="none" strike="noStrike" baseline="0" dirty="0" smtClean="0"/>
                        <a:t>Mobile home parks</a:t>
                      </a:r>
                      <a:endParaRPr lang="en-US" sz="1600" dirty="0"/>
                    </a:p>
                  </a:txBody>
                  <a:tcPr anchor="ctr"/>
                </a:tc>
                <a:tc>
                  <a:txBody>
                    <a:bodyPr/>
                    <a:lstStyle/>
                    <a:p>
                      <a:r>
                        <a:rPr lang="en-US" sz="1600" b="0" i="0" u="none" strike="noStrike" baseline="0" dirty="0" smtClean="0"/>
                        <a:t>Price per parking pad.</a:t>
                      </a:r>
                      <a:endParaRPr lang="en-US" sz="1600" dirty="0"/>
                    </a:p>
                  </a:txBody>
                  <a:tcPr anchor="ctr"/>
                </a:tc>
              </a:tr>
              <a:tr h="558842">
                <a:tc>
                  <a:txBody>
                    <a:bodyPr/>
                    <a:lstStyle/>
                    <a:p>
                      <a:r>
                        <a:rPr lang="en-US" sz="1600" b="0" i="0" u="none" strike="noStrike" baseline="0" dirty="0" smtClean="0"/>
                        <a:t>Marinas</a:t>
                      </a:r>
                      <a:endParaRPr lang="en-US" sz="1600" dirty="0"/>
                    </a:p>
                  </a:txBody>
                  <a:tcPr anchor="ctr"/>
                </a:tc>
                <a:tc>
                  <a:txBody>
                    <a:bodyPr/>
                    <a:lstStyle/>
                    <a:p>
                      <a:r>
                        <a:rPr lang="en-US" sz="1600" b="0" i="0" u="none" strike="noStrike" baseline="0" dirty="0" smtClean="0"/>
                        <a:t>Price per lineal foot.</a:t>
                      </a:r>
                    </a:p>
                    <a:p>
                      <a:r>
                        <a:rPr lang="en-US" sz="1600" b="0" i="0" u="none" strike="noStrike" baseline="0" dirty="0" smtClean="0"/>
                        <a:t>Price per linear foot.</a:t>
                      </a:r>
                      <a:endParaRPr lang="en-US" sz="1600" dirty="0"/>
                    </a:p>
                  </a:txBody>
                  <a:tcPr anchor="ctr"/>
                </a:tc>
              </a:tr>
            </a:tbl>
          </a:graphicData>
        </a:graphic>
      </p:graphicFrame>
    </p:spTree>
    <p:extLst>
      <p:ext uri="{BB962C8B-B14F-4D97-AF65-F5344CB8AC3E}">
        <p14:creationId xmlns:p14="http://schemas.microsoft.com/office/powerpoint/2010/main" val="270314345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3400" y="609603"/>
            <a:ext cx="4495800" cy="646331"/>
          </a:xfrm>
          <a:prstGeom prst="rect">
            <a:avLst/>
          </a:prstGeom>
          <a:noFill/>
        </p:spPr>
        <p:txBody>
          <a:bodyPr wrap="square" rtlCol="0">
            <a:spAutoFit/>
          </a:bodyPr>
          <a:lstStyle/>
          <a:p>
            <a:r>
              <a:rPr lang="en-US" b="1" i="0" u="none" strike="noStrike" baseline="0" dirty="0" smtClean="0"/>
              <a:t>Typical Units of Comparison</a:t>
            </a:r>
            <a:endParaRPr lang="en-US" dirty="0" smtClean="0"/>
          </a:p>
          <a:p>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2011120700"/>
              </p:ext>
            </p:extLst>
          </p:nvPr>
        </p:nvGraphicFramePr>
        <p:xfrm>
          <a:off x="609600" y="1255932"/>
          <a:ext cx="7924800" cy="4042410"/>
        </p:xfrm>
        <a:graphic>
          <a:graphicData uri="http://schemas.openxmlformats.org/drawingml/2006/table">
            <a:tbl>
              <a:tblPr firstRow="1" bandRow="1">
                <a:tableStyleId>{5C22544A-7EE6-4342-B048-85BDC9FD1C3A}</a:tableStyleId>
              </a:tblPr>
              <a:tblGrid>
                <a:gridCol w="3124200"/>
                <a:gridCol w="4800600"/>
              </a:tblGrid>
              <a:tr h="640080">
                <a:tc>
                  <a:txBody>
                    <a:bodyPr/>
                    <a:lstStyle/>
                    <a:p>
                      <a:pPr algn="ctr"/>
                      <a:r>
                        <a:rPr lang="en-US" sz="1800" b="0" i="0" u="none" strike="noStrike" baseline="0" dirty="0" smtClean="0"/>
                        <a:t>Property Type</a:t>
                      </a:r>
                      <a:endParaRPr lang="en-US" sz="1800" dirty="0"/>
                    </a:p>
                  </a:txBody>
                  <a:tcPr anchor="ctr"/>
                </a:tc>
                <a:tc>
                  <a:txBody>
                    <a:bodyPr/>
                    <a:lstStyle/>
                    <a:p>
                      <a:pPr algn="ctr"/>
                      <a:r>
                        <a:rPr lang="en-US" sz="1800" b="0" i="0" u="none" strike="noStrike" baseline="0" dirty="0" smtClean="0"/>
                        <a:t>Typical Units of Comparison</a:t>
                      </a:r>
                      <a:endParaRPr lang="en-US" sz="1800" dirty="0"/>
                    </a:p>
                  </a:txBody>
                  <a:tcPr anchor="ctr"/>
                </a:tc>
              </a:tr>
              <a:tr h="579120">
                <a:tc>
                  <a:txBody>
                    <a:bodyPr/>
                    <a:lstStyle/>
                    <a:p>
                      <a:r>
                        <a:rPr lang="en-US" sz="1600" b="0" i="0" u="none" strike="noStrike" baseline="0" dirty="0" smtClean="0"/>
                        <a:t>Automobile repair facilities</a:t>
                      </a:r>
                      <a:endParaRPr lang="en-US" sz="1600" dirty="0"/>
                    </a:p>
                  </a:txBody>
                  <a:tcPr anchor="ctr"/>
                </a:tc>
                <a:tc>
                  <a:txBody>
                    <a:bodyPr/>
                    <a:lstStyle/>
                    <a:p>
                      <a:r>
                        <a:rPr lang="en-US" sz="1600" b="0" i="0" u="none" strike="noStrike" baseline="0" dirty="0" smtClean="0"/>
                        <a:t>Price per slip.</a:t>
                      </a:r>
                    </a:p>
                    <a:p>
                      <a:r>
                        <a:rPr lang="en-US" sz="1600" b="0" i="0" u="none" strike="noStrike" baseline="0" dirty="0" smtClean="0"/>
                        <a:t>Price per linear foot.</a:t>
                      </a:r>
                      <a:endParaRPr lang="en-US" sz="1600" dirty="0"/>
                    </a:p>
                  </a:txBody>
                  <a:tcPr anchor="ctr"/>
                </a:tc>
              </a:tr>
              <a:tr h="1291590">
                <a:tc>
                  <a:txBody>
                    <a:bodyPr/>
                    <a:lstStyle/>
                    <a:p>
                      <a:r>
                        <a:rPr lang="en-US" sz="1600" b="0" i="0" u="none" strike="noStrike" baseline="0" dirty="0" smtClean="0"/>
                        <a:t>Agricultural properties</a:t>
                      </a:r>
                      <a:endParaRPr lang="en-US" sz="1600" dirty="0"/>
                    </a:p>
                  </a:txBody>
                  <a:tcPr anchor="ctr"/>
                </a:tc>
                <a:tc>
                  <a:txBody>
                    <a:bodyPr/>
                    <a:lstStyle/>
                    <a:p>
                      <a:r>
                        <a:rPr lang="en-US" sz="1600" b="0" i="0" u="none" strike="noStrike" baseline="0" dirty="0" smtClean="0"/>
                        <a:t>Price per acre.</a:t>
                      </a:r>
                    </a:p>
                    <a:p>
                      <a:r>
                        <a:rPr lang="en-US" sz="1600" b="0" i="0" u="none" strike="noStrike" baseline="0" dirty="0" smtClean="0"/>
                        <a:t>Price per animal unit (for pastureland).</a:t>
                      </a:r>
                    </a:p>
                    <a:p>
                      <a:r>
                        <a:rPr lang="en-US" sz="1600" b="0" i="0" u="none" strike="noStrike" baseline="0" dirty="0" smtClean="0"/>
                        <a:t>Price per board foot (for timber).</a:t>
                      </a:r>
                      <a:endParaRPr lang="en-US" sz="1600" dirty="0"/>
                    </a:p>
                  </a:txBody>
                  <a:tcPr anchor="ctr"/>
                </a:tc>
              </a:tr>
              <a:tr h="1531620">
                <a:tc>
                  <a:txBody>
                    <a:bodyPr/>
                    <a:lstStyle/>
                    <a:p>
                      <a:r>
                        <a:rPr lang="en-US" sz="1600" b="0" i="0" u="none" strike="noStrike" baseline="0" dirty="0" smtClean="0"/>
                        <a:t>Vacant land</a:t>
                      </a:r>
                      <a:endParaRPr lang="en-US" sz="1600" dirty="0"/>
                    </a:p>
                  </a:txBody>
                  <a:tcPr anchor="ctr"/>
                </a:tc>
                <a:tc>
                  <a:txBody>
                    <a:bodyPr/>
                    <a:lstStyle/>
                    <a:p>
                      <a:r>
                        <a:rPr lang="en-US" sz="1600" b="0" i="0" u="none" strike="noStrike" baseline="0" dirty="0" smtClean="0"/>
                        <a:t>Price per front foot.</a:t>
                      </a:r>
                    </a:p>
                    <a:p>
                      <a:r>
                        <a:rPr lang="en-US" sz="1600" b="0" i="0" u="none" strike="noStrike" baseline="0" dirty="0" smtClean="0"/>
                        <a:t>Price per square foot.</a:t>
                      </a:r>
                    </a:p>
                    <a:p>
                      <a:r>
                        <a:rPr lang="en-US" sz="1600" b="0" i="0" u="none" strike="noStrike" baseline="0" dirty="0" smtClean="0"/>
                        <a:t>Price per acre.</a:t>
                      </a:r>
                    </a:p>
                    <a:p>
                      <a:r>
                        <a:rPr lang="en-US" sz="1600" b="0" i="0" u="none" strike="noStrike" baseline="0" dirty="0" smtClean="0"/>
                        <a:t>Price per buildable square foot.</a:t>
                      </a:r>
                    </a:p>
                    <a:p>
                      <a:r>
                        <a:rPr lang="en-US" sz="1600" b="0" i="0" u="none" strike="noStrike" baseline="0" dirty="0" smtClean="0"/>
                        <a:t>Price per buildable unit.</a:t>
                      </a:r>
                      <a:endParaRPr lang="en-US" sz="1600" dirty="0"/>
                    </a:p>
                  </a:txBody>
                  <a:tcPr anchor="ctr"/>
                </a:tc>
              </a:tr>
            </a:tbl>
          </a:graphicData>
        </a:graphic>
      </p:graphicFrame>
    </p:spTree>
    <p:extLst>
      <p:ext uri="{BB962C8B-B14F-4D97-AF65-F5344CB8AC3E}">
        <p14:creationId xmlns:p14="http://schemas.microsoft.com/office/powerpoint/2010/main" val="22892213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5801" y="609602"/>
            <a:ext cx="7620000" cy="1508105"/>
          </a:xfrm>
          <a:prstGeom prst="rect">
            <a:avLst/>
          </a:prstGeom>
          <a:noFill/>
        </p:spPr>
        <p:txBody>
          <a:bodyPr wrap="square" rtlCol="0">
            <a:spAutoFit/>
          </a:bodyPr>
          <a:lstStyle/>
          <a:p>
            <a:r>
              <a:rPr lang="en-US" sz="2000" b="1" i="0" u="none" strike="noStrike" baseline="0" dirty="0" smtClean="0"/>
              <a:t>Basic Elements of Comparison</a:t>
            </a:r>
            <a:endParaRPr lang="en-US" sz="2000" b="0" i="0" u="none" strike="noStrike" baseline="0" dirty="0" smtClean="0"/>
          </a:p>
          <a:p>
            <a:endParaRPr lang="en-US" b="0" i="0" u="none" strike="noStrike" baseline="0" dirty="0" smtClean="0"/>
          </a:p>
          <a:p>
            <a:r>
              <a:rPr lang="en-US" b="0" i="0" u="none" strike="noStrike" baseline="0" dirty="0" smtClean="0"/>
              <a:t>The basic elements of comparison that should be considered in the Sales Approach include the following:</a:t>
            </a:r>
          </a:p>
          <a:p>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296716373"/>
              </p:ext>
            </p:extLst>
          </p:nvPr>
        </p:nvGraphicFramePr>
        <p:xfrm>
          <a:off x="854241" y="2063750"/>
          <a:ext cx="7467602" cy="3959860"/>
        </p:xfrm>
        <a:graphic>
          <a:graphicData uri="http://schemas.openxmlformats.org/drawingml/2006/table">
            <a:tbl>
              <a:tblPr firstRow="1" bandRow="1">
                <a:tableStyleId>{5C22544A-7EE6-4342-B048-85BDC9FD1C3A}</a:tableStyleId>
              </a:tblPr>
              <a:tblGrid>
                <a:gridCol w="3429003"/>
                <a:gridCol w="4038599"/>
              </a:tblGrid>
              <a:tr h="370840">
                <a:tc>
                  <a:txBody>
                    <a:bodyPr/>
                    <a:lstStyle/>
                    <a:p>
                      <a:r>
                        <a:rPr lang="en-US" sz="1800" dirty="0" smtClean="0"/>
                        <a:t>Basic Element</a:t>
                      </a:r>
                      <a:endParaRPr lang="en-US" sz="1800" dirty="0"/>
                    </a:p>
                  </a:txBody>
                  <a:tcPr anchor="ctr"/>
                </a:tc>
                <a:tc>
                  <a:txBody>
                    <a:bodyPr/>
                    <a:lstStyle/>
                    <a:p>
                      <a:r>
                        <a:rPr lang="en-US" sz="1800" dirty="0" smtClean="0"/>
                        <a:t>Details</a:t>
                      </a:r>
                      <a:endParaRPr lang="en-US" sz="1800" dirty="0"/>
                    </a:p>
                  </a:txBody>
                  <a:tcPr anchor="ctr"/>
                </a:tc>
              </a:tr>
              <a:tr h="613410">
                <a:tc>
                  <a:txBody>
                    <a:bodyPr/>
                    <a:lstStyle/>
                    <a:p>
                      <a:r>
                        <a:rPr lang="en-US" sz="1600" b="0" i="0" u="none" strike="noStrike" baseline="0" dirty="0" smtClean="0"/>
                        <a:t>real property rights conveyed</a:t>
                      </a:r>
                      <a:endParaRPr lang="en-US" sz="1600" dirty="0"/>
                    </a:p>
                  </a:txBody>
                  <a:tcPr anchor="ctr"/>
                </a:tc>
                <a:tc>
                  <a:txBody>
                    <a:bodyPr/>
                    <a:lstStyle/>
                    <a:p>
                      <a:r>
                        <a:rPr lang="en-US" sz="1600" b="0" i="0" u="none" strike="noStrike" baseline="0" dirty="0" smtClean="0"/>
                        <a:t>fee simple estate, leased fee interest, leasehold interest.</a:t>
                      </a:r>
                      <a:endParaRPr lang="en-US" sz="1600" dirty="0"/>
                    </a:p>
                  </a:txBody>
                  <a:tcPr anchor="ctr"/>
                </a:tc>
              </a:tr>
              <a:tr h="609600">
                <a:tc>
                  <a:txBody>
                    <a:bodyPr/>
                    <a:lstStyle/>
                    <a:p>
                      <a:r>
                        <a:rPr lang="en-US" sz="1600" b="0" i="0" u="none" strike="noStrike" baseline="0" dirty="0" smtClean="0"/>
                        <a:t>financing terms - i.e., cash equivalency</a:t>
                      </a:r>
                      <a:endParaRPr lang="en-US" sz="1600" dirty="0"/>
                    </a:p>
                  </a:txBody>
                  <a:tcPr anchor="ctr"/>
                </a:tc>
                <a:tc>
                  <a:txBody>
                    <a:bodyPr/>
                    <a:lstStyle/>
                    <a:p>
                      <a:r>
                        <a:rPr lang="en-US" sz="1600" b="0" i="0" u="none" strike="noStrike" baseline="0" dirty="0" smtClean="0"/>
                        <a:t>all cash, market financing, seller financing, special or atypical terms.</a:t>
                      </a:r>
                      <a:endParaRPr lang="en-US" sz="1600" dirty="0"/>
                    </a:p>
                  </a:txBody>
                  <a:tcPr anchor="ctr"/>
                </a:tc>
              </a:tr>
              <a:tr h="579120">
                <a:tc>
                  <a:txBody>
                    <a:bodyPr/>
                    <a:lstStyle/>
                    <a:p>
                      <a:r>
                        <a:rPr lang="en-US" sz="1600" b="0" i="0" u="none" strike="noStrike" baseline="0" dirty="0" smtClean="0"/>
                        <a:t>conditions of sale - </a:t>
                      </a:r>
                      <a:r>
                        <a:rPr lang="en-US" sz="1600" b="0" i="0" u="none" strike="noStrike" baseline="0" dirty="0" err="1" smtClean="0"/>
                        <a:t>ie</a:t>
                      </a:r>
                      <a:r>
                        <a:rPr lang="en-US" sz="1600" b="0" i="0" u="none" strike="noStrike" baseline="0" dirty="0" smtClean="0"/>
                        <a:t>., motivation</a:t>
                      </a:r>
                      <a:endParaRPr lang="en-US" sz="1600" dirty="0"/>
                    </a:p>
                  </a:txBody>
                  <a:tcPr anchor="ctr"/>
                </a:tc>
                <a:tc>
                  <a:txBody>
                    <a:bodyPr/>
                    <a:lstStyle/>
                    <a:p>
                      <a:r>
                        <a:rPr lang="en-US" sz="1600" b="0" i="0" u="none" strike="noStrike" baseline="0" dirty="0" smtClean="0"/>
                        <a:t>short sale, bank-owned real estate (REO), other.</a:t>
                      </a:r>
                      <a:endParaRPr lang="en-US" sz="1600" dirty="0"/>
                    </a:p>
                  </a:txBody>
                  <a:tcPr anchor="ctr"/>
                </a:tc>
              </a:tr>
              <a:tr h="533400">
                <a:tc>
                  <a:txBody>
                    <a:bodyPr/>
                    <a:lstStyle/>
                    <a:p>
                      <a:r>
                        <a:rPr lang="en-US" sz="1600" b="0" i="0" u="none" strike="noStrike" baseline="0" dirty="0" smtClean="0"/>
                        <a:t>expenditures made immediately after purchase</a:t>
                      </a:r>
                      <a:endParaRPr lang="en-US" sz="1600" dirty="0"/>
                    </a:p>
                  </a:txBody>
                  <a:tcPr anchor="ctr"/>
                </a:tc>
                <a:tc>
                  <a:txBody>
                    <a:bodyPr/>
                    <a:lstStyle/>
                    <a:p>
                      <a:r>
                        <a:rPr lang="en-US" sz="1600" b="0" i="0" u="none" strike="noStrike" baseline="0" dirty="0" smtClean="0"/>
                        <a:t>such as new roof, renovation cost.</a:t>
                      </a:r>
                      <a:endParaRPr lang="en-US" sz="1600" dirty="0"/>
                    </a:p>
                  </a:txBody>
                  <a:tcPr anchor="ctr"/>
                </a:tc>
              </a:tr>
              <a:tr h="384810">
                <a:tc>
                  <a:txBody>
                    <a:bodyPr/>
                    <a:lstStyle/>
                    <a:p>
                      <a:r>
                        <a:rPr lang="en-US" sz="1600" b="0" i="0" u="none" strike="noStrike" baseline="0" dirty="0" smtClean="0"/>
                        <a:t>market conditions</a:t>
                      </a:r>
                      <a:endParaRPr lang="en-US" sz="1600" dirty="0"/>
                    </a:p>
                  </a:txBody>
                  <a:tcPr anchor="ctr"/>
                </a:tc>
                <a:tc>
                  <a:txBody>
                    <a:bodyPr/>
                    <a:lstStyle/>
                    <a:p>
                      <a:r>
                        <a:rPr lang="en-US" sz="1600" b="0" i="0" u="none" strike="noStrike" baseline="0" dirty="0" smtClean="0"/>
                        <a:t>changes in supply and demand.</a:t>
                      </a:r>
                      <a:endParaRPr lang="en-US" sz="1600" dirty="0"/>
                    </a:p>
                  </a:txBody>
                  <a:tcPr anchor="ctr"/>
                </a:tc>
              </a:tr>
              <a:tr h="769003">
                <a:tc>
                  <a:txBody>
                    <a:bodyPr/>
                    <a:lstStyle/>
                    <a:p>
                      <a:r>
                        <a:rPr lang="en-US" sz="1600" b="0" i="0" u="none" strike="noStrike" baseline="0" dirty="0" smtClean="0"/>
                        <a:t>location</a:t>
                      </a:r>
                      <a:endParaRPr lang="en-US" sz="1600" dirty="0"/>
                    </a:p>
                  </a:txBody>
                  <a:tcPr anchor="ctr"/>
                </a:tc>
                <a:tc>
                  <a:txBody>
                    <a:bodyPr/>
                    <a:lstStyle/>
                    <a:p>
                      <a:r>
                        <a:rPr lang="en-US" sz="1600" b="0" i="0" u="none" strike="noStrike" baseline="0" dirty="0" smtClean="0"/>
                        <a:t>interior or corner lot, waterfront, proximity to value enhancing or value detracting issues.</a:t>
                      </a:r>
                      <a:endParaRPr lang="en-US" sz="1600" dirty="0"/>
                    </a:p>
                  </a:txBody>
                  <a:tcPr anchor="ctr"/>
                </a:tc>
              </a:tr>
            </a:tbl>
          </a:graphicData>
        </a:graphic>
      </p:graphicFrame>
    </p:spTree>
    <p:extLst>
      <p:ext uri="{BB962C8B-B14F-4D97-AF65-F5344CB8AC3E}">
        <p14:creationId xmlns:p14="http://schemas.microsoft.com/office/powerpoint/2010/main" val="3545133615"/>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Concourse</Template>
  <TotalTime>548</TotalTime>
  <Words>3280</Words>
  <Application>Microsoft Office PowerPoint</Application>
  <PresentationFormat>On-screen Show (4:3)</PresentationFormat>
  <Paragraphs>664</Paragraphs>
  <Slides>57</Slides>
  <Notes>1</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57</vt:i4>
      </vt:variant>
    </vt:vector>
  </HeadingPairs>
  <TitlesOfParts>
    <vt:vector size="59" baseType="lpstr">
      <vt:lpstr>Concourse</vt:lpstr>
      <vt:lpstr>Drawing</vt:lpstr>
      <vt:lpstr>Understanding Quantitative and Qualitative Analysis for Sales Adjustments in an Appraisal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Understanding Quantitative and Qualitative Analysis for Sales Adjustments in an Appraisal</dc:title>
  <dc:creator>Owner</dc:creator>
  <cp:lastModifiedBy>Jenn Seo Jin Lee</cp:lastModifiedBy>
  <cp:revision>77</cp:revision>
  <dcterms:created xsi:type="dcterms:W3CDTF">2015-09-13T21:05:15Z</dcterms:created>
  <dcterms:modified xsi:type="dcterms:W3CDTF">2015-09-21T18:34:58Z</dcterms:modified>
</cp:coreProperties>
</file>