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4" r:id="rId1"/>
  </p:sldMasterIdLst>
  <p:notesMasterIdLst>
    <p:notesMasterId r:id="rId54"/>
  </p:notesMasterIdLst>
  <p:handoutMasterIdLst>
    <p:handoutMasterId r:id="rId55"/>
  </p:handoutMasterIdLst>
  <p:sldIdLst>
    <p:sldId id="398" r:id="rId2"/>
    <p:sldId id="364" r:id="rId3"/>
    <p:sldId id="367" r:id="rId4"/>
    <p:sldId id="337" r:id="rId5"/>
    <p:sldId id="335" r:id="rId6"/>
    <p:sldId id="352" r:id="rId7"/>
    <p:sldId id="336" r:id="rId8"/>
    <p:sldId id="399" r:id="rId9"/>
    <p:sldId id="349" r:id="rId10"/>
    <p:sldId id="339" r:id="rId11"/>
    <p:sldId id="434" r:id="rId12"/>
    <p:sldId id="354" r:id="rId13"/>
    <p:sldId id="353" r:id="rId14"/>
    <p:sldId id="373" r:id="rId15"/>
    <p:sldId id="374" r:id="rId16"/>
    <p:sldId id="400" r:id="rId17"/>
    <p:sldId id="340" r:id="rId18"/>
    <p:sldId id="347" r:id="rId19"/>
    <p:sldId id="348" r:id="rId20"/>
    <p:sldId id="338" r:id="rId21"/>
    <p:sldId id="341" r:id="rId22"/>
    <p:sldId id="405" r:id="rId23"/>
    <p:sldId id="420" r:id="rId24"/>
    <p:sldId id="421" r:id="rId25"/>
    <p:sldId id="422" r:id="rId26"/>
    <p:sldId id="423" r:id="rId27"/>
    <p:sldId id="424" r:id="rId28"/>
    <p:sldId id="425" r:id="rId29"/>
    <p:sldId id="426" r:id="rId30"/>
    <p:sldId id="427" r:id="rId31"/>
    <p:sldId id="378" r:id="rId32"/>
    <p:sldId id="428" r:id="rId33"/>
    <p:sldId id="377" r:id="rId34"/>
    <p:sldId id="379" r:id="rId35"/>
    <p:sldId id="380" r:id="rId36"/>
    <p:sldId id="381" r:id="rId37"/>
    <p:sldId id="382" r:id="rId38"/>
    <p:sldId id="383" r:id="rId39"/>
    <p:sldId id="384" r:id="rId40"/>
    <p:sldId id="385" r:id="rId41"/>
    <p:sldId id="386" r:id="rId42"/>
    <p:sldId id="394" r:id="rId43"/>
    <p:sldId id="393" r:id="rId44"/>
    <p:sldId id="332" r:id="rId45"/>
    <p:sldId id="333" r:id="rId46"/>
    <p:sldId id="429" r:id="rId47"/>
    <p:sldId id="430" r:id="rId48"/>
    <p:sldId id="433" r:id="rId49"/>
    <p:sldId id="431" r:id="rId50"/>
    <p:sldId id="432" r:id="rId51"/>
    <p:sldId id="395" r:id="rId52"/>
    <p:sldId id="397"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C6C"/>
    <a:srgbClr val="055C71"/>
    <a:srgbClr val="2F5A99"/>
    <a:srgbClr val="284C80"/>
    <a:srgbClr val="002436"/>
    <a:srgbClr val="000066"/>
    <a:srgbClr val="800000"/>
    <a:srgbClr val="009999"/>
    <a:srgbClr val="003D5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45" autoAdjust="0"/>
    <p:restoredTop sz="94629"/>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99" d="100"/>
          <a:sy n="99" d="100"/>
        </p:scale>
        <p:origin x="-3528"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korpacz\companydocs\Presentations\PFK\2014\IAAO%20Feb%20Webinar\Contract%20to%20market%20rents%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'[Contract to market rents graph.xlsx]Sheet1'!$B$1</c:f>
              <c:strCache>
                <c:ptCount val="1"/>
                <c:pt idx="0">
                  <c:v>Above Market</c:v>
                </c:pt>
              </c:strCache>
            </c:strRef>
          </c:tx>
          <c:spPr>
            <a:ln w="50800">
              <a:solidFill>
                <a:schemeClr val="tx1"/>
              </a:solidFill>
            </a:ln>
          </c:spPr>
          <c:marker>
            <c:symbol val="none"/>
          </c:marker>
          <c:trendline>
            <c:trendlineType val="linear"/>
            <c:dispRSqr val="0"/>
            <c:dispEq val="0"/>
          </c:trendline>
          <c:cat>
            <c:strRef>
              <c:f>'[Contract to market rents graph.xlsx]Sheet1'!$A$2:$A$9</c:f>
              <c:strCache>
                <c:ptCount val="8"/>
                <c:pt idx="0">
                  <c:v>1Q12</c:v>
                </c:pt>
                <c:pt idx="1">
                  <c:v>2Q12</c:v>
                </c:pt>
                <c:pt idx="2">
                  <c:v>3Q12</c:v>
                </c:pt>
                <c:pt idx="3">
                  <c:v>4Q12</c:v>
                </c:pt>
                <c:pt idx="4">
                  <c:v>1Q13</c:v>
                </c:pt>
                <c:pt idx="5">
                  <c:v>2Q13</c:v>
                </c:pt>
                <c:pt idx="6">
                  <c:v>3Q13</c:v>
                </c:pt>
                <c:pt idx="7">
                  <c:v>4Q13</c:v>
                </c:pt>
              </c:strCache>
            </c:strRef>
          </c:cat>
          <c:val>
            <c:numRef>
              <c:f>'[Contract to market rents graph.xlsx]Sheet1'!$B$2:$B$9</c:f>
              <c:numCache>
                <c:formatCode>General</c:formatCode>
                <c:ptCount val="8"/>
                <c:pt idx="0">
                  <c:v>11.75</c:v>
                </c:pt>
                <c:pt idx="1">
                  <c:v>11.25</c:v>
                </c:pt>
                <c:pt idx="2">
                  <c:v>11.3</c:v>
                </c:pt>
                <c:pt idx="3">
                  <c:v>10.5</c:v>
                </c:pt>
                <c:pt idx="4">
                  <c:v>10.75</c:v>
                </c:pt>
                <c:pt idx="5">
                  <c:v>10.35</c:v>
                </c:pt>
                <c:pt idx="6">
                  <c:v>10.65</c:v>
                </c:pt>
                <c:pt idx="7">
                  <c:v>10.25</c:v>
                </c:pt>
              </c:numCache>
            </c:numRef>
          </c:val>
          <c:smooth val="0"/>
          <c:extLst xmlns:c16r2="http://schemas.microsoft.com/office/drawing/2015/06/chart">
            <c:ext xmlns:c16="http://schemas.microsoft.com/office/drawing/2014/chart" uri="{C3380CC4-5D6E-409C-BE32-E72D297353CC}">
              <c16:uniqueId val="{00000000-A045-40FD-AA7F-2E86AA0F4C06}"/>
            </c:ext>
          </c:extLst>
        </c:ser>
        <c:ser>
          <c:idx val="1"/>
          <c:order val="1"/>
          <c:tx>
            <c:strRef>
              <c:f>'[Contract to market rents graph.xlsx]Sheet1'!$C$1</c:f>
              <c:strCache>
                <c:ptCount val="1"/>
                <c:pt idx="0">
                  <c:v>At Market</c:v>
                </c:pt>
              </c:strCache>
            </c:strRef>
          </c:tx>
          <c:spPr>
            <a:ln w="50800"/>
          </c:spPr>
          <c:marker>
            <c:symbol val="none"/>
          </c:marker>
          <c:trendline>
            <c:trendlineType val="linear"/>
            <c:dispRSqr val="0"/>
            <c:dispEq val="0"/>
          </c:trendline>
          <c:cat>
            <c:strRef>
              <c:f>'[Contract to market rents graph.xlsx]Sheet1'!$A$2:$A$9</c:f>
              <c:strCache>
                <c:ptCount val="8"/>
                <c:pt idx="0">
                  <c:v>1Q12</c:v>
                </c:pt>
                <c:pt idx="1">
                  <c:v>2Q12</c:v>
                </c:pt>
                <c:pt idx="2">
                  <c:v>3Q12</c:v>
                </c:pt>
                <c:pt idx="3">
                  <c:v>4Q12</c:v>
                </c:pt>
                <c:pt idx="4">
                  <c:v>1Q13</c:v>
                </c:pt>
                <c:pt idx="5">
                  <c:v>2Q13</c:v>
                </c:pt>
                <c:pt idx="6">
                  <c:v>3Q13</c:v>
                </c:pt>
                <c:pt idx="7">
                  <c:v>4Q13</c:v>
                </c:pt>
              </c:strCache>
            </c:strRef>
          </c:cat>
          <c:val>
            <c:numRef>
              <c:f>'[Contract to market rents graph.xlsx]Sheet1'!$C$2:$C$9</c:f>
              <c:numCache>
                <c:formatCode>General</c:formatCode>
                <c:ptCount val="8"/>
                <c:pt idx="0">
                  <c:v>9.25</c:v>
                </c:pt>
                <c:pt idx="1">
                  <c:v>9.5</c:v>
                </c:pt>
                <c:pt idx="2">
                  <c:v>8.9</c:v>
                </c:pt>
                <c:pt idx="3">
                  <c:v>9</c:v>
                </c:pt>
                <c:pt idx="4">
                  <c:v>8.5</c:v>
                </c:pt>
                <c:pt idx="5">
                  <c:v>8.75</c:v>
                </c:pt>
                <c:pt idx="6">
                  <c:v>8.75</c:v>
                </c:pt>
                <c:pt idx="7">
                  <c:v>8.25</c:v>
                </c:pt>
              </c:numCache>
            </c:numRef>
          </c:val>
          <c:smooth val="0"/>
          <c:extLst xmlns:c16r2="http://schemas.microsoft.com/office/drawing/2015/06/chart">
            <c:ext xmlns:c16="http://schemas.microsoft.com/office/drawing/2014/chart" uri="{C3380CC4-5D6E-409C-BE32-E72D297353CC}">
              <c16:uniqueId val="{00000001-A045-40FD-AA7F-2E86AA0F4C06}"/>
            </c:ext>
          </c:extLst>
        </c:ser>
        <c:ser>
          <c:idx val="2"/>
          <c:order val="2"/>
          <c:tx>
            <c:strRef>
              <c:f>'[Contract to market rents graph.xlsx]Sheet1'!$D$1</c:f>
              <c:strCache>
                <c:ptCount val="1"/>
                <c:pt idx="0">
                  <c:v>Below Market</c:v>
                </c:pt>
              </c:strCache>
            </c:strRef>
          </c:tx>
          <c:spPr>
            <a:ln w="50800"/>
          </c:spPr>
          <c:marker>
            <c:symbol val="none"/>
          </c:marker>
          <c:trendline>
            <c:trendlineType val="linear"/>
            <c:dispRSqr val="0"/>
            <c:dispEq val="0"/>
          </c:trendline>
          <c:cat>
            <c:strRef>
              <c:f>'[Contract to market rents graph.xlsx]Sheet1'!$A$2:$A$9</c:f>
              <c:strCache>
                <c:ptCount val="8"/>
                <c:pt idx="0">
                  <c:v>1Q12</c:v>
                </c:pt>
                <c:pt idx="1">
                  <c:v>2Q12</c:v>
                </c:pt>
                <c:pt idx="2">
                  <c:v>3Q12</c:v>
                </c:pt>
                <c:pt idx="3">
                  <c:v>4Q12</c:v>
                </c:pt>
                <c:pt idx="4">
                  <c:v>1Q13</c:v>
                </c:pt>
                <c:pt idx="5">
                  <c:v>2Q13</c:v>
                </c:pt>
                <c:pt idx="6">
                  <c:v>3Q13</c:v>
                </c:pt>
                <c:pt idx="7">
                  <c:v>4Q13</c:v>
                </c:pt>
              </c:strCache>
            </c:strRef>
          </c:cat>
          <c:val>
            <c:numRef>
              <c:f>'[Contract to market rents graph.xlsx]Sheet1'!$D$2:$D$9</c:f>
              <c:numCache>
                <c:formatCode>General</c:formatCode>
                <c:ptCount val="8"/>
                <c:pt idx="0">
                  <c:v>7.85</c:v>
                </c:pt>
                <c:pt idx="1">
                  <c:v>8</c:v>
                </c:pt>
                <c:pt idx="2">
                  <c:v>7.55</c:v>
                </c:pt>
                <c:pt idx="3">
                  <c:v>6.9</c:v>
                </c:pt>
                <c:pt idx="4">
                  <c:v>6.85</c:v>
                </c:pt>
                <c:pt idx="5">
                  <c:v>7</c:v>
                </c:pt>
                <c:pt idx="6">
                  <c:v>6.75</c:v>
                </c:pt>
                <c:pt idx="7">
                  <c:v>6.5</c:v>
                </c:pt>
              </c:numCache>
            </c:numRef>
          </c:val>
          <c:smooth val="0"/>
          <c:extLst xmlns:c16r2="http://schemas.microsoft.com/office/drawing/2015/06/chart">
            <c:ext xmlns:c16="http://schemas.microsoft.com/office/drawing/2014/chart" uri="{C3380CC4-5D6E-409C-BE32-E72D297353CC}">
              <c16:uniqueId val="{00000002-A045-40FD-AA7F-2E86AA0F4C06}"/>
            </c:ext>
          </c:extLst>
        </c:ser>
        <c:dLbls>
          <c:showLegendKey val="0"/>
          <c:showVal val="0"/>
          <c:showCatName val="0"/>
          <c:showSerName val="0"/>
          <c:showPercent val="0"/>
          <c:showBubbleSize val="0"/>
        </c:dLbls>
        <c:marker val="1"/>
        <c:smooth val="0"/>
        <c:axId val="111785472"/>
        <c:axId val="111787008"/>
      </c:lineChart>
      <c:catAx>
        <c:axId val="111785472"/>
        <c:scaling>
          <c:orientation val="minMax"/>
        </c:scaling>
        <c:delete val="0"/>
        <c:axPos val="b"/>
        <c:numFmt formatCode="General" sourceLinked="0"/>
        <c:majorTickMark val="out"/>
        <c:minorTickMark val="none"/>
        <c:tickLblPos val="nextTo"/>
        <c:txPr>
          <a:bodyPr/>
          <a:lstStyle/>
          <a:p>
            <a:pPr>
              <a:defRPr sz="1800" b="1">
                <a:latin typeface="Arial" panose="020B0604020202020204" pitchFamily="34" charset="0"/>
                <a:cs typeface="Arial" panose="020B0604020202020204" pitchFamily="34" charset="0"/>
              </a:defRPr>
            </a:pPr>
            <a:endParaRPr lang="en-US"/>
          </a:p>
        </c:txPr>
        <c:crossAx val="111787008"/>
        <c:crosses val="autoZero"/>
        <c:auto val="1"/>
        <c:lblAlgn val="ctr"/>
        <c:lblOffset val="100"/>
        <c:noMultiLvlLbl val="0"/>
      </c:catAx>
      <c:valAx>
        <c:axId val="111787008"/>
        <c:scaling>
          <c:orientation val="minMax"/>
          <c:max val="13"/>
          <c:min val="5"/>
        </c:scaling>
        <c:delete val="0"/>
        <c:axPos val="l"/>
        <c:majorGridlines/>
        <c:numFmt formatCode="#,##0.00" sourceLinked="0"/>
        <c:majorTickMark val="out"/>
        <c:minorTickMark val="none"/>
        <c:tickLblPos val="nextTo"/>
        <c:txPr>
          <a:bodyPr/>
          <a:lstStyle/>
          <a:p>
            <a:pPr>
              <a:defRPr sz="1800" b="1">
                <a:latin typeface="Arial" panose="020B0604020202020204" pitchFamily="34" charset="0"/>
                <a:cs typeface="Arial" panose="020B0604020202020204" pitchFamily="34" charset="0"/>
              </a:defRPr>
            </a:pPr>
            <a:endParaRPr lang="en-US"/>
          </a:p>
        </c:txPr>
        <c:crossAx val="111785472"/>
        <c:crosses val="autoZero"/>
        <c:crossBetween val="between"/>
        <c:majorUnit val="1.5"/>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972" tIns="45987" rIns="91972" bIns="459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972" tIns="45987" rIns="91972" bIns="45987" rtlCol="0"/>
          <a:lstStyle>
            <a:lvl1pPr algn="r">
              <a:defRPr sz="1200"/>
            </a:lvl1pPr>
          </a:lstStyle>
          <a:p>
            <a:fld id="{73346411-3924-40F5-A386-D864F37E44E3}" type="datetimeFigureOut">
              <a:rPr lang="en-US" smtClean="0"/>
              <a:t>8/30/2016</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1972" tIns="45987" rIns="91972" bIns="459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1972" tIns="45987" rIns="91972" bIns="45987" rtlCol="0" anchor="b"/>
          <a:lstStyle>
            <a:lvl1pPr algn="r">
              <a:defRPr sz="1200"/>
            </a:lvl1pPr>
          </a:lstStyle>
          <a:p>
            <a:fld id="{025CACD7-5C6E-46FC-BC4D-583A77F788C9}" type="slidenum">
              <a:rPr lang="en-US" smtClean="0"/>
              <a:t>‹#›</a:t>
            </a:fld>
            <a:endParaRPr lang="en-US" dirty="0"/>
          </a:p>
        </p:txBody>
      </p:sp>
    </p:spTree>
    <p:extLst>
      <p:ext uri="{BB962C8B-B14F-4D97-AF65-F5344CB8AC3E}">
        <p14:creationId xmlns:p14="http://schemas.microsoft.com/office/powerpoint/2010/main" val="1609641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972" tIns="45987" rIns="91972" bIns="459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972" tIns="45987" rIns="91972" bIns="45987" rtlCol="0"/>
          <a:lstStyle>
            <a:lvl1pPr algn="r">
              <a:defRPr sz="1200"/>
            </a:lvl1pPr>
          </a:lstStyle>
          <a:p>
            <a:fld id="{FB681DB4-CC2F-4EAE-898D-3CA1694524DF}" type="datetimeFigureOut">
              <a:rPr lang="en-US" smtClean="0"/>
              <a:t>8/30/2016</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972" tIns="45987" rIns="91972" bIns="459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972" tIns="45987" rIns="91972" bIns="459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1972" tIns="45987" rIns="91972" bIns="459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1972" tIns="45987" rIns="91972" bIns="45987" rtlCol="0" anchor="b"/>
          <a:lstStyle>
            <a:lvl1pPr algn="r">
              <a:defRPr sz="1200"/>
            </a:lvl1pPr>
          </a:lstStyle>
          <a:p>
            <a:fld id="{016418C8-2D8D-4CC7-9260-EDB96FEB4B0B}" type="slidenum">
              <a:rPr lang="en-US" smtClean="0"/>
              <a:t>‹#›</a:t>
            </a:fld>
            <a:endParaRPr lang="en-US" dirty="0"/>
          </a:p>
        </p:txBody>
      </p:sp>
    </p:spTree>
    <p:extLst>
      <p:ext uri="{BB962C8B-B14F-4D97-AF65-F5344CB8AC3E}">
        <p14:creationId xmlns:p14="http://schemas.microsoft.com/office/powerpoint/2010/main" val="261397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3E908-4AF3-4ADB-A154-C1A87AAF14CB}" type="slidenum">
              <a:rPr lang="en-US" smtClean="0"/>
              <a:t>1</a:t>
            </a:fld>
            <a:endParaRPr lang="en-US" dirty="0"/>
          </a:p>
        </p:txBody>
      </p:sp>
    </p:spTree>
    <p:extLst>
      <p:ext uri="{BB962C8B-B14F-4D97-AF65-F5344CB8AC3E}">
        <p14:creationId xmlns:p14="http://schemas.microsoft.com/office/powerpoint/2010/main" val="23630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186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11</a:t>
            </a:fld>
            <a:endParaRPr lang="en-US" dirty="0"/>
          </a:p>
        </p:txBody>
      </p:sp>
    </p:spTree>
    <p:extLst>
      <p:ext uri="{BB962C8B-B14F-4D97-AF65-F5344CB8AC3E}">
        <p14:creationId xmlns:p14="http://schemas.microsoft.com/office/powerpoint/2010/main" val="417993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12</a:t>
            </a:fld>
            <a:endParaRPr lang="en-US" dirty="0"/>
          </a:p>
        </p:txBody>
      </p:sp>
    </p:spTree>
    <p:extLst>
      <p:ext uri="{BB962C8B-B14F-4D97-AF65-F5344CB8AC3E}">
        <p14:creationId xmlns:p14="http://schemas.microsoft.com/office/powerpoint/2010/main" val="1254500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13</a:t>
            </a:fld>
            <a:endParaRPr lang="en-US" dirty="0"/>
          </a:p>
        </p:txBody>
      </p:sp>
    </p:spTree>
    <p:extLst>
      <p:ext uri="{BB962C8B-B14F-4D97-AF65-F5344CB8AC3E}">
        <p14:creationId xmlns:p14="http://schemas.microsoft.com/office/powerpoint/2010/main" val="40638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14</a:t>
            </a:fld>
            <a:endParaRPr lang="en-US" dirty="0"/>
          </a:p>
        </p:txBody>
      </p:sp>
    </p:spTree>
    <p:extLst>
      <p:ext uri="{BB962C8B-B14F-4D97-AF65-F5344CB8AC3E}">
        <p14:creationId xmlns:p14="http://schemas.microsoft.com/office/powerpoint/2010/main" val="309825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15</a:t>
            </a:fld>
            <a:endParaRPr lang="en-US" dirty="0"/>
          </a:p>
        </p:txBody>
      </p:sp>
    </p:spTree>
    <p:extLst>
      <p:ext uri="{BB962C8B-B14F-4D97-AF65-F5344CB8AC3E}">
        <p14:creationId xmlns:p14="http://schemas.microsoft.com/office/powerpoint/2010/main" val="14455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16</a:t>
            </a:fld>
            <a:endParaRPr lang="en-US" dirty="0"/>
          </a:p>
        </p:txBody>
      </p:sp>
    </p:spTree>
    <p:extLst>
      <p:ext uri="{BB962C8B-B14F-4D97-AF65-F5344CB8AC3E}">
        <p14:creationId xmlns:p14="http://schemas.microsoft.com/office/powerpoint/2010/main" val="2107606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7827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18</a:t>
            </a:fld>
            <a:endParaRPr lang="en-US" dirty="0"/>
          </a:p>
        </p:txBody>
      </p:sp>
    </p:spTree>
    <p:extLst>
      <p:ext uri="{BB962C8B-B14F-4D97-AF65-F5344CB8AC3E}">
        <p14:creationId xmlns:p14="http://schemas.microsoft.com/office/powerpoint/2010/main" val="1335960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19</a:t>
            </a:fld>
            <a:endParaRPr lang="en-US" dirty="0"/>
          </a:p>
        </p:txBody>
      </p:sp>
    </p:spTree>
    <p:extLst>
      <p:ext uri="{BB962C8B-B14F-4D97-AF65-F5344CB8AC3E}">
        <p14:creationId xmlns:p14="http://schemas.microsoft.com/office/powerpoint/2010/main" val="193762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a:t>
            </a:fld>
            <a:endParaRPr lang="en-US" dirty="0"/>
          </a:p>
        </p:txBody>
      </p:sp>
    </p:spTree>
    <p:extLst>
      <p:ext uri="{BB962C8B-B14F-4D97-AF65-F5344CB8AC3E}">
        <p14:creationId xmlns:p14="http://schemas.microsoft.com/office/powerpoint/2010/main" val="91296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20</a:t>
            </a:fld>
            <a:endParaRPr lang="en-US" dirty="0"/>
          </a:p>
        </p:txBody>
      </p:sp>
    </p:spTree>
    <p:extLst>
      <p:ext uri="{BB962C8B-B14F-4D97-AF65-F5344CB8AC3E}">
        <p14:creationId xmlns:p14="http://schemas.microsoft.com/office/powerpoint/2010/main" val="81372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21</a:t>
            </a:fld>
            <a:endParaRPr lang="en-US" dirty="0"/>
          </a:p>
        </p:txBody>
      </p:sp>
    </p:spTree>
    <p:extLst>
      <p:ext uri="{BB962C8B-B14F-4D97-AF65-F5344CB8AC3E}">
        <p14:creationId xmlns:p14="http://schemas.microsoft.com/office/powerpoint/2010/main" val="304363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22</a:t>
            </a:fld>
            <a:endParaRPr lang="en-US" dirty="0"/>
          </a:p>
        </p:txBody>
      </p:sp>
    </p:spTree>
    <p:extLst>
      <p:ext uri="{BB962C8B-B14F-4D97-AF65-F5344CB8AC3E}">
        <p14:creationId xmlns:p14="http://schemas.microsoft.com/office/powerpoint/2010/main" val="796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23</a:t>
            </a:fld>
            <a:endParaRPr lang="en-US" dirty="0"/>
          </a:p>
        </p:txBody>
      </p:sp>
    </p:spTree>
    <p:extLst>
      <p:ext uri="{BB962C8B-B14F-4D97-AF65-F5344CB8AC3E}">
        <p14:creationId xmlns:p14="http://schemas.microsoft.com/office/powerpoint/2010/main" val="419607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24</a:t>
            </a:fld>
            <a:endParaRPr lang="en-US" dirty="0"/>
          </a:p>
        </p:txBody>
      </p:sp>
    </p:spTree>
    <p:extLst>
      <p:ext uri="{BB962C8B-B14F-4D97-AF65-F5344CB8AC3E}">
        <p14:creationId xmlns:p14="http://schemas.microsoft.com/office/powerpoint/2010/main" val="71302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25</a:t>
            </a:fld>
            <a:endParaRPr lang="en-US" dirty="0"/>
          </a:p>
        </p:txBody>
      </p:sp>
    </p:spTree>
    <p:extLst>
      <p:ext uri="{BB962C8B-B14F-4D97-AF65-F5344CB8AC3E}">
        <p14:creationId xmlns:p14="http://schemas.microsoft.com/office/powerpoint/2010/main" val="324845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26</a:t>
            </a:fld>
            <a:endParaRPr lang="en-US" dirty="0"/>
          </a:p>
        </p:txBody>
      </p:sp>
    </p:spTree>
    <p:extLst>
      <p:ext uri="{BB962C8B-B14F-4D97-AF65-F5344CB8AC3E}">
        <p14:creationId xmlns:p14="http://schemas.microsoft.com/office/powerpoint/2010/main" val="2974403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27</a:t>
            </a:fld>
            <a:endParaRPr lang="en-US" dirty="0"/>
          </a:p>
        </p:txBody>
      </p:sp>
    </p:spTree>
    <p:extLst>
      <p:ext uri="{BB962C8B-B14F-4D97-AF65-F5344CB8AC3E}">
        <p14:creationId xmlns:p14="http://schemas.microsoft.com/office/powerpoint/2010/main" val="3603863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28</a:t>
            </a:fld>
            <a:endParaRPr lang="en-US" dirty="0"/>
          </a:p>
        </p:txBody>
      </p:sp>
    </p:spTree>
    <p:extLst>
      <p:ext uri="{BB962C8B-B14F-4D97-AF65-F5344CB8AC3E}">
        <p14:creationId xmlns:p14="http://schemas.microsoft.com/office/powerpoint/2010/main" val="3181659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29</a:t>
            </a:fld>
            <a:endParaRPr lang="en-US" dirty="0"/>
          </a:p>
        </p:txBody>
      </p:sp>
    </p:spTree>
    <p:extLst>
      <p:ext uri="{BB962C8B-B14F-4D97-AF65-F5344CB8AC3E}">
        <p14:creationId xmlns:p14="http://schemas.microsoft.com/office/powerpoint/2010/main" val="250935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a:t>
            </a:fld>
            <a:endParaRPr lang="en-US" dirty="0"/>
          </a:p>
        </p:txBody>
      </p:sp>
    </p:spTree>
    <p:extLst>
      <p:ext uri="{BB962C8B-B14F-4D97-AF65-F5344CB8AC3E}">
        <p14:creationId xmlns:p14="http://schemas.microsoft.com/office/powerpoint/2010/main" val="296759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30</a:t>
            </a:fld>
            <a:endParaRPr lang="en-US" dirty="0"/>
          </a:p>
        </p:txBody>
      </p:sp>
    </p:spTree>
    <p:extLst>
      <p:ext uri="{BB962C8B-B14F-4D97-AF65-F5344CB8AC3E}">
        <p14:creationId xmlns:p14="http://schemas.microsoft.com/office/powerpoint/2010/main" val="2210876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31</a:t>
            </a:fld>
            <a:endParaRPr lang="en-US" dirty="0"/>
          </a:p>
        </p:txBody>
      </p:sp>
    </p:spTree>
    <p:extLst>
      <p:ext uri="{BB962C8B-B14F-4D97-AF65-F5344CB8AC3E}">
        <p14:creationId xmlns:p14="http://schemas.microsoft.com/office/powerpoint/2010/main" val="3017704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32</a:t>
            </a:fld>
            <a:endParaRPr lang="en-US" dirty="0"/>
          </a:p>
        </p:txBody>
      </p:sp>
    </p:spTree>
    <p:extLst>
      <p:ext uri="{BB962C8B-B14F-4D97-AF65-F5344CB8AC3E}">
        <p14:creationId xmlns:p14="http://schemas.microsoft.com/office/powerpoint/2010/main" val="2426675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33</a:t>
            </a:fld>
            <a:endParaRPr lang="en-US" dirty="0"/>
          </a:p>
        </p:txBody>
      </p:sp>
    </p:spTree>
    <p:extLst>
      <p:ext uri="{BB962C8B-B14F-4D97-AF65-F5344CB8AC3E}">
        <p14:creationId xmlns:p14="http://schemas.microsoft.com/office/powerpoint/2010/main" val="2232320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34</a:t>
            </a:fld>
            <a:endParaRPr lang="en-US" dirty="0"/>
          </a:p>
        </p:txBody>
      </p:sp>
    </p:spTree>
    <p:extLst>
      <p:ext uri="{BB962C8B-B14F-4D97-AF65-F5344CB8AC3E}">
        <p14:creationId xmlns:p14="http://schemas.microsoft.com/office/powerpoint/2010/main" val="710559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35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37950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36</a:t>
            </a:fld>
            <a:endParaRPr lang="en-US" dirty="0"/>
          </a:p>
        </p:txBody>
      </p:sp>
    </p:spTree>
    <p:extLst>
      <p:ext uri="{BB962C8B-B14F-4D97-AF65-F5344CB8AC3E}">
        <p14:creationId xmlns:p14="http://schemas.microsoft.com/office/powerpoint/2010/main" val="3394541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37</a:t>
            </a:fld>
            <a:endParaRPr lang="en-US" dirty="0"/>
          </a:p>
        </p:txBody>
      </p:sp>
    </p:spTree>
    <p:extLst>
      <p:ext uri="{BB962C8B-B14F-4D97-AF65-F5344CB8AC3E}">
        <p14:creationId xmlns:p14="http://schemas.microsoft.com/office/powerpoint/2010/main" val="2738139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38</a:t>
            </a:fld>
            <a:endParaRPr lang="en-US" dirty="0"/>
          </a:p>
        </p:txBody>
      </p:sp>
    </p:spTree>
    <p:extLst>
      <p:ext uri="{BB962C8B-B14F-4D97-AF65-F5344CB8AC3E}">
        <p14:creationId xmlns:p14="http://schemas.microsoft.com/office/powerpoint/2010/main" val="2900987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39</a:t>
            </a:fld>
            <a:endParaRPr lang="en-US" dirty="0"/>
          </a:p>
        </p:txBody>
      </p:sp>
    </p:spTree>
    <p:extLst>
      <p:ext uri="{BB962C8B-B14F-4D97-AF65-F5344CB8AC3E}">
        <p14:creationId xmlns:p14="http://schemas.microsoft.com/office/powerpoint/2010/main" val="150840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a:t>
            </a:fld>
            <a:endParaRPr lang="en-US" dirty="0"/>
          </a:p>
        </p:txBody>
      </p:sp>
    </p:spTree>
    <p:extLst>
      <p:ext uri="{BB962C8B-B14F-4D97-AF65-F5344CB8AC3E}">
        <p14:creationId xmlns:p14="http://schemas.microsoft.com/office/powerpoint/2010/main" val="685753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40</a:t>
            </a:fld>
            <a:endParaRPr lang="en-US" dirty="0"/>
          </a:p>
        </p:txBody>
      </p:sp>
    </p:spTree>
    <p:extLst>
      <p:ext uri="{BB962C8B-B14F-4D97-AF65-F5344CB8AC3E}">
        <p14:creationId xmlns:p14="http://schemas.microsoft.com/office/powerpoint/2010/main" val="1574170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41</a:t>
            </a:fld>
            <a:endParaRPr lang="en-US" dirty="0"/>
          </a:p>
        </p:txBody>
      </p:sp>
    </p:spTree>
    <p:extLst>
      <p:ext uri="{BB962C8B-B14F-4D97-AF65-F5344CB8AC3E}">
        <p14:creationId xmlns:p14="http://schemas.microsoft.com/office/powerpoint/2010/main" val="3370360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42</a:t>
            </a:fld>
            <a:endParaRPr lang="en-US" dirty="0"/>
          </a:p>
        </p:txBody>
      </p:sp>
    </p:spTree>
    <p:extLst>
      <p:ext uri="{BB962C8B-B14F-4D97-AF65-F5344CB8AC3E}">
        <p14:creationId xmlns:p14="http://schemas.microsoft.com/office/powerpoint/2010/main" val="3447796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43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84435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44</a:t>
            </a:fld>
            <a:endParaRPr lang="en-US" dirty="0"/>
          </a:p>
        </p:txBody>
      </p:sp>
    </p:spTree>
    <p:extLst>
      <p:ext uri="{BB962C8B-B14F-4D97-AF65-F5344CB8AC3E}">
        <p14:creationId xmlns:p14="http://schemas.microsoft.com/office/powerpoint/2010/main" val="229769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45</a:t>
            </a:fld>
            <a:endParaRPr lang="en-US" dirty="0"/>
          </a:p>
        </p:txBody>
      </p:sp>
    </p:spTree>
    <p:extLst>
      <p:ext uri="{BB962C8B-B14F-4D97-AF65-F5344CB8AC3E}">
        <p14:creationId xmlns:p14="http://schemas.microsoft.com/office/powerpoint/2010/main" val="2788532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46</a:t>
            </a:fld>
            <a:endParaRPr lang="en-US" dirty="0"/>
          </a:p>
        </p:txBody>
      </p:sp>
    </p:spTree>
    <p:extLst>
      <p:ext uri="{BB962C8B-B14F-4D97-AF65-F5344CB8AC3E}">
        <p14:creationId xmlns:p14="http://schemas.microsoft.com/office/powerpoint/2010/main" val="2462653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47</a:t>
            </a:fld>
            <a:endParaRPr lang="en-US" dirty="0"/>
          </a:p>
        </p:txBody>
      </p:sp>
    </p:spTree>
    <p:extLst>
      <p:ext uri="{BB962C8B-B14F-4D97-AF65-F5344CB8AC3E}">
        <p14:creationId xmlns:p14="http://schemas.microsoft.com/office/powerpoint/2010/main" val="267377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48</a:t>
            </a:fld>
            <a:endParaRPr lang="en-US" dirty="0"/>
          </a:p>
        </p:txBody>
      </p:sp>
    </p:spTree>
    <p:extLst>
      <p:ext uri="{BB962C8B-B14F-4D97-AF65-F5344CB8AC3E}">
        <p14:creationId xmlns:p14="http://schemas.microsoft.com/office/powerpoint/2010/main" val="565029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2063" y="698500"/>
            <a:ext cx="4646612"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49</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8250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5</a:t>
            </a:fld>
            <a:endParaRPr lang="en-US" dirty="0"/>
          </a:p>
        </p:txBody>
      </p:sp>
    </p:spTree>
    <p:extLst>
      <p:ext uri="{BB962C8B-B14F-4D97-AF65-F5344CB8AC3E}">
        <p14:creationId xmlns:p14="http://schemas.microsoft.com/office/powerpoint/2010/main" val="1086410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6418C8-2D8D-4CC7-9260-EDB96FEB4B0B}" type="slidenum">
              <a:rPr lang="en-US" smtClean="0"/>
              <a:t>50</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62586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51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5129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3E908-4AF3-4ADB-A154-C1A87AAF14CB}" type="slidenum">
              <a:rPr lang="en-US" smtClean="0"/>
              <a:t>52</a:t>
            </a:fld>
            <a:endParaRPr lang="en-US" dirty="0"/>
          </a:p>
        </p:txBody>
      </p:sp>
    </p:spTree>
    <p:extLst>
      <p:ext uri="{BB962C8B-B14F-4D97-AF65-F5344CB8AC3E}">
        <p14:creationId xmlns:p14="http://schemas.microsoft.com/office/powerpoint/2010/main" val="34006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7776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7</a:t>
            </a:fld>
            <a:endParaRPr lang="en-US" dirty="0"/>
          </a:p>
        </p:txBody>
      </p:sp>
    </p:spTree>
    <p:extLst>
      <p:ext uri="{BB962C8B-B14F-4D97-AF65-F5344CB8AC3E}">
        <p14:creationId xmlns:p14="http://schemas.microsoft.com/office/powerpoint/2010/main" val="59518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4" name="Slide Number Placeholder 3"/>
          <p:cNvSpPr>
            <a:spLocks noGrp="1"/>
          </p:cNvSpPr>
          <p:nvPr>
            <p:ph type="sldNum" sz="quarter" idx="10"/>
          </p:nvPr>
        </p:nvSpPr>
        <p:spPr/>
        <p:txBody>
          <a:bodyPr/>
          <a:lstStyle/>
          <a:p>
            <a:fld id="{B98E91A9-D7CA-480A-811A-557E91FAB647}" type="slidenum">
              <a:rPr lang="en-US" smtClean="0"/>
              <a:pPr/>
              <a:t>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88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E91A9-D7CA-480A-811A-557E91FAB647}" type="slidenum">
              <a:rPr lang="en-US" smtClean="0"/>
              <a:pPr/>
              <a:t>9</a:t>
            </a:fld>
            <a:endParaRPr lang="en-US" dirty="0"/>
          </a:p>
        </p:txBody>
      </p:sp>
    </p:spTree>
    <p:extLst>
      <p:ext uri="{BB962C8B-B14F-4D97-AF65-F5344CB8AC3E}">
        <p14:creationId xmlns:p14="http://schemas.microsoft.com/office/powerpoint/2010/main" val="155730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8F8BD3F-43DE-4E6F-8A8E-C4D8D465E29B}" type="slidenum">
              <a:rPr lang="en-US" smtClean="0"/>
              <a:t>‹#›</a:t>
            </a:fld>
            <a:endParaRPr lang="en-US" dirty="0"/>
          </a:p>
        </p:txBody>
      </p:sp>
      <p:sp>
        <p:nvSpPr>
          <p:cNvPr id="4" name="Footer Placeholder 6"/>
          <p:cNvSpPr>
            <a:spLocks noGrp="1"/>
          </p:cNvSpPr>
          <p:nvPr>
            <p:ph type="ftr" sz="quarter" idx="3"/>
          </p:nvPr>
        </p:nvSpPr>
        <p:spPr>
          <a:xfrm>
            <a:off x="3200400" y="6492875"/>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a:t>Kor</a:t>
            </a:r>
            <a:r>
              <a:rPr lang="en-US" i="1" dirty="0"/>
              <a:t>p</a:t>
            </a:r>
            <a:r>
              <a:rPr lang="en-US" dirty="0"/>
              <a:t>acz Realty Advisors, Inc.</a:t>
            </a:r>
          </a:p>
        </p:txBody>
      </p:sp>
    </p:spTree>
    <p:extLst>
      <p:ext uri="{BB962C8B-B14F-4D97-AF65-F5344CB8AC3E}">
        <p14:creationId xmlns:p14="http://schemas.microsoft.com/office/powerpoint/2010/main" val="402826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B8F8BD3F-43DE-4E6F-8A8E-C4D8D465E29B}" type="slidenum">
              <a:rPr lang="en-US" smtClean="0"/>
              <a:t>‹#›</a:t>
            </a:fld>
            <a:endParaRPr lang="en-US" dirty="0"/>
          </a:p>
        </p:txBody>
      </p:sp>
      <p:sp>
        <p:nvSpPr>
          <p:cNvPr id="7" name="Title 6"/>
          <p:cNvSpPr>
            <a:spLocks noGrp="1"/>
          </p:cNvSpPr>
          <p:nvPr>
            <p:ph type="title"/>
          </p:nvPr>
        </p:nvSpPr>
        <p:spPr>
          <a:xfrm>
            <a:off x="0" y="0"/>
            <a:ext cx="9144000" cy="838201"/>
          </a:xfrm>
          <a:solidFill>
            <a:schemeClr val="bg2">
              <a:lumMod val="50000"/>
            </a:schemeClr>
          </a:solidFill>
        </p:spPr>
        <p:txBody>
          <a:bodyPr/>
          <a:lstStyle/>
          <a:p>
            <a:r>
              <a:rPr lang="en-US"/>
              <a:t>Click to edit Master title style</a:t>
            </a:r>
          </a:p>
        </p:txBody>
      </p:sp>
      <p:sp>
        <p:nvSpPr>
          <p:cNvPr id="5" name="Footer Placeholder 6"/>
          <p:cNvSpPr>
            <a:spLocks noGrp="1"/>
          </p:cNvSpPr>
          <p:nvPr>
            <p:ph type="ftr" sz="quarter" idx="3"/>
          </p:nvPr>
        </p:nvSpPr>
        <p:spPr>
          <a:xfrm>
            <a:off x="3200400" y="6553200"/>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a:t>Kor</a:t>
            </a:r>
            <a:r>
              <a:rPr lang="en-US" i="1" dirty="0"/>
              <a:t>p</a:t>
            </a:r>
            <a:r>
              <a:rPr lang="en-US" dirty="0"/>
              <a:t>acz Realty Advisors,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719072"/>
            <a:ext cx="4038600" cy="4407408"/>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B8F8BD3F-43DE-4E6F-8A8E-C4D8D465E29B}" type="slidenum">
              <a:rPr lang="en-US" smtClean="0"/>
              <a:t>‹#›</a:t>
            </a:fld>
            <a:endParaRPr lang="en-US" dirty="0"/>
          </a:p>
        </p:txBody>
      </p:sp>
      <p:sp>
        <p:nvSpPr>
          <p:cNvPr id="8" name="Title 7"/>
          <p:cNvSpPr>
            <a:spLocks noGrp="1"/>
          </p:cNvSpPr>
          <p:nvPr>
            <p:ph type="title"/>
          </p:nvPr>
        </p:nvSpPr>
        <p:spPr>
          <a:xfrm>
            <a:off x="0" y="0"/>
            <a:ext cx="9144000" cy="942976"/>
          </a:xfr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noAutofit/>
          </a:bodyPr>
          <a:lstStyle>
            <a:lvl1pPr marL="0" indent="0" algn="ctr">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p:txBody>
          <a:bodyPr/>
          <a:lstStyle/>
          <a:p>
            <a:fld id="{B8F8BD3F-43DE-4E6F-8A8E-C4D8D465E29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F8BD3F-43DE-4E6F-8A8E-C4D8D465E29B}"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219075" y="774574"/>
            <a:ext cx="8791575" cy="57024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828800" y="426720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p:nvPr>
        </p:nvSpPr>
        <p:spPr>
          <a:xfrm>
            <a:off x="1905000" y="1828800"/>
            <a:ext cx="6324600" cy="1828800"/>
          </a:xfrm>
          <a:noFill/>
        </p:spPr>
        <p:txBody>
          <a:bodyPr/>
          <a:lstStyle>
            <a:lvl1pPr algn="r">
              <a:defRPr sz="4200" spc="150" baseline="0"/>
            </a:lvl1pPr>
          </a:lstStyle>
          <a:p>
            <a:r>
              <a:rPr lang="en-US" dirty="0"/>
              <a:t>Click to edit Master title style</a:t>
            </a:r>
          </a:p>
        </p:txBody>
      </p:sp>
      <p:sp>
        <p:nvSpPr>
          <p:cNvPr id="2" name="Rectangle 1"/>
          <p:cNvSpPr/>
          <p:nvPr userDrawn="1"/>
        </p:nvSpPr>
        <p:spPr>
          <a:xfrm>
            <a:off x="190499" y="76199"/>
            <a:ext cx="8791575" cy="45720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19073" y="613379"/>
            <a:ext cx="8791575" cy="457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90499" y="6629400"/>
            <a:ext cx="8791575"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6"/>
          <p:cNvSpPr>
            <a:spLocks noGrp="1"/>
          </p:cNvSpPr>
          <p:nvPr>
            <p:ph type="ftr" sz="quarter" idx="3"/>
          </p:nvPr>
        </p:nvSpPr>
        <p:spPr>
          <a:xfrm>
            <a:off x="3167062" y="6553200"/>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a:t>Kor</a:t>
            </a:r>
            <a:r>
              <a:rPr lang="en-US" i="1" dirty="0"/>
              <a:t>p</a:t>
            </a:r>
            <a:r>
              <a:rPr lang="en-US" dirty="0"/>
              <a:t>acz Realty Advisors, Inc.</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9525" y="838199"/>
            <a:ext cx="9144000" cy="586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8381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76199"/>
            <a:ext cx="9144000" cy="6096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77578" y="990600"/>
            <a:ext cx="8407893"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8F8BD3F-43DE-4E6F-8A8E-C4D8D465E29B}" type="slidenum">
              <a:rPr lang="en-US" smtClean="0"/>
              <a:t>‹#›</a:t>
            </a:fld>
            <a:endParaRPr lang="en-US" dirty="0"/>
          </a:p>
        </p:txBody>
      </p:sp>
      <p:sp>
        <p:nvSpPr>
          <p:cNvPr id="4" name="Rectangle 3"/>
          <p:cNvSpPr/>
          <p:nvPr userDrawn="1"/>
        </p:nvSpPr>
        <p:spPr>
          <a:xfrm>
            <a:off x="9525" y="868681"/>
            <a:ext cx="9153525"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p:cNvSpPr>
            <a:spLocks noGrp="1"/>
          </p:cNvSpPr>
          <p:nvPr>
            <p:ph type="ftr" sz="quarter" idx="3"/>
          </p:nvPr>
        </p:nvSpPr>
        <p:spPr>
          <a:xfrm>
            <a:off x="3200400" y="6492875"/>
            <a:ext cx="2895600" cy="365125"/>
          </a:xfrm>
          <a:prstGeom prst="rect">
            <a:avLst/>
          </a:prstGeom>
        </p:spPr>
        <p:txBody>
          <a:bodyPr vert="horz" lIns="91440" tIns="45720" rIns="91440" bIns="45720" rtlCol="0" anchor="ctr"/>
          <a:lstStyle>
            <a:lvl1pPr algn="ctr">
              <a:defRPr sz="1200" b="1">
                <a:solidFill>
                  <a:schemeClr val="tx1"/>
                </a:solidFill>
              </a:defRPr>
            </a:lvl1pPr>
          </a:lstStyle>
          <a:p>
            <a:r>
              <a:rPr lang="en-US" dirty="0"/>
              <a:t>Kor</a:t>
            </a:r>
            <a:r>
              <a:rPr lang="en-US" i="1" dirty="0"/>
              <a:t>p</a:t>
            </a:r>
            <a:r>
              <a:rPr lang="en-US" dirty="0"/>
              <a:t>acz Realty Advisors, Inc.</a:t>
            </a:r>
          </a:p>
        </p:txBody>
      </p:sp>
    </p:spTree>
  </p:cSld>
  <p:clrMap bg1="lt1" tx1="dk1" bg2="lt2" tx2="dk2" accent1="accent1" accent2="accent2" accent3="accent3" accent4="accent4" accent5="accent5" accent6="accent6" hlink="hlink" folHlink="folHlink"/>
  <p:sldLayoutIdLst>
    <p:sldLayoutId id="2147484114" r:id="rId1"/>
    <p:sldLayoutId id="2147484106" r:id="rId2"/>
    <p:sldLayoutId id="2147484108" r:id="rId3"/>
    <p:sldLayoutId id="2147484109" r:id="rId4"/>
    <p:sldLayoutId id="2147484110" r:id="rId5"/>
    <p:sldLayoutId id="2147484105" r:id="rId6"/>
  </p:sldLayoutIdLst>
  <p:hf hdr="0" ftr="0" dt="0"/>
  <p:txStyles>
    <p:titleStyle>
      <a:lvl1pPr algn="ctr" defTabSz="914400" rtl="0" eaLnBrk="1" latinLnBrk="0" hangingPunct="1">
        <a:spcBef>
          <a:spcPct val="0"/>
        </a:spcBef>
        <a:buNone/>
        <a:defRPr sz="36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32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2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0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8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4876800"/>
            <a:ext cx="4045033" cy="1631216"/>
          </a:xfrm>
          <a:prstGeom prst="rect">
            <a:avLst/>
          </a:prstGeom>
        </p:spPr>
        <p:txBody>
          <a:bodyPr wrap="square">
            <a:spAutoFit/>
          </a:bodyPr>
          <a:lstStyle/>
          <a:p>
            <a:endParaRPr lang="en-US" sz="2000" b="1" dirty="0">
              <a:solidFill>
                <a:srgbClr val="055C71"/>
              </a:solidFill>
              <a:cs typeface="Arial" panose="020B0604020202020204" pitchFamily="34" charset="0"/>
            </a:endParaRPr>
          </a:p>
          <a:p>
            <a:r>
              <a:rPr lang="en-US" sz="2000" b="1" dirty="0">
                <a:solidFill>
                  <a:srgbClr val="055C71"/>
                </a:solidFill>
                <a:cs typeface="Arial" panose="020B0604020202020204" pitchFamily="34" charset="0"/>
              </a:rPr>
              <a:t>Peter F. Kor</a:t>
            </a:r>
            <a:r>
              <a:rPr lang="en-US" sz="2000" b="1" i="1" dirty="0">
                <a:solidFill>
                  <a:srgbClr val="055C71"/>
                </a:solidFill>
                <a:cs typeface="Arial" panose="020B0604020202020204" pitchFamily="34" charset="0"/>
              </a:rPr>
              <a:t>p</a:t>
            </a:r>
            <a:r>
              <a:rPr lang="en-US" sz="2000" b="1" dirty="0">
                <a:solidFill>
                  <a:srgbClr val="055C71"/>
                </a:solidFill>
                <a:cs typeface="Arial" panose="020B0604020202020204" pitchFamily="34" charset="0"/>
              </a:rPr>
              <a:t>acz, MAI, CRE, FRICS </a:t>
            </a:r>
          </a:p>
          <a:p>
            <a:r>
              <a:rPr lang="en-US" sz="2000" b="1" dirty="0">
                <a:solidFill>
                  <a:srgbClr val="055C71"/>
                </a:solidFill>
                <a:cs typeface="Arial" panose="020B0604020202020204" pitchFamily="34" charset="0"/>
              </a:rPr>
              <a:t>Founder &amp; President </a:t>
            </a:r>
            <a:br>
              <a:rPr lang="en-US" sz="2000" b="1" dirty="0">
                <a:solidFill>
                  <a:srgbClr val="055C71"/>
                </a:solidFill>
                <a:cs typeface="Arial" panose="020B0604020202020204" pitchFamily="34" charset="0"/>
              </a:rPr>
            </a:br>
            <a:r>
              <a:rPr lang="en-US" sz="2000" b="1" dirty="0" err="1" smtClean="0">
                <a:solidFill>
                  <a:srgbClr val="055C71"/>
                </a:solidFill>
                <a:cs typeface="Arial" panose="020B0604020202020204" pitchFamily="34" charset="0"/>
              </a:rPr>
              <a:t>Kor</a:t>
            </a:r>
            <a:r>
              <a:rPr lang="en-US" sz="2000" b="1" dirty="0" err="1">
                <a:solidFill>
                  <a:srgbClr val="055C71"/>
                </a:solidFill>
                <a:cs typeface="Arial" panose="020B0604020202020204" pitchFamily="34" charset="0"/>
              </a:rPr>
              <a:t>p</a:t>
            </a:r>
            <a:r>
              <a:rPr lang="en-US" sz="2000" b="1" dirty="0" err="1" smtClean="0">
                <a:solidFill>
                  <a:srgbClr val="055C71"/>
                </a:solidFill>
                <a:cs typeface="Arial" panose="020B0604020202020204" pitchFamily="34" charset="0"/>
              </a:rPr>
              <a:t>acz</a:t>
            </a:r>
            <a:r>
              <a:rPr lang="en-US" sz="2000" b="1" dirty="0" smtClean="0">
                <a:solidFill>
                  <a:srgbClr val="055C71"/>
                </a:solidFill>
                <a:cs typeface="Arial" panose="020B0604020202020204" pitchFamily="34" charset="0"/>
              </a:rPr>
              <a:t> </a:t>
            </a:r>
            <a:r>
              <a:rPr lang="en-US" sz="2000" b="1" dirty="0">
                <a:solidFill>
                  <a:srgbClr val="055C71"/>
                </a:solidFill>
                <a:cs typeface="Arial" panose="020B0604020202020204" pitchFamily="34" charset="0"/>
              </a:rPr>
              <a:t>Realty Advisors, Inc. </a:t>
            </a:r>
          </a:p>
          <a:p>
            <a:r>
              <a:rPr lang="en-US" sz="2000" b="1" dirty="0">
                <a:solidFill>
                  <a:srgbClr val="055C71"/>
                </a:solidFill>
                <a:cs typeface="Arial" panose="020B0604020202020204" pitchFamily="34" charset="0"/>
              </a:rPr>
              <a:t>pkorpacz@korpaczra.com</a:t>
            </a:r>
          </a:p>
        </p:txBody>
      </p:sp>
      <p:sp>
        <p:nvSpPr>
          <p:cNvPr id="8" name="Title 1"/>
          <p:cNvSpPr txBox="1">
            <a:spLocks/>
          </p:cNvSpPr>
          <p:nvPr/>
        </p:nvSpPr>
        <p:spPr>
          <a:xfrm>
            <a:off x="152400" y="1219201"/>
            <a:ext cx="8915399" cy="2057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55C71"/>
                </a:solidFill>
              </a:rPr>
              <a:t>Big-Box Valuation Methodology…</a:t>
            </a:r>
          </a:p>
          <a:p>
            <a:r>
              <a:rPr lang="en-US" b="1" dirty="0">
                <a:solidFill>
                  <a:srgbClr val="055C71"/>
                </a:solidFill>
              </a:rPr>
              <a:t>Dark vs Operating</a:t>
            </a:r>
          </a:p>
        </p:txBody>
      </p:sp>
      <p:sp>
        <p:nvSpPr>
          <p:cNvPr id="2" name="Slide Number Placeholder 1"/>
          <p:cNvSpPr>
            <a:spLocks noGrp="1"/>
          </p:cNvSpPr>
          <p:nvPr>
            <p:ph type="sldNum" sz="quarter" idx="12"/>
          </p:nvPr>
        </p:nvSpPr>
        <p:spPr/>
        <p:txBody>
          <a:bodyPr/>
          <a:lstStyle/>
          <a:p>
            <a:fld id="{B8F8BD3F-43DE-4E6F-8A8E-C4D8D465E29B}" type="slidenum">
              <a:rPr lang="en-US" smtClean="0"/>
              <a:t>1</a:t>
            </a:fld>
            <a:endParaRPr lang="en-US" dirty="0"/>
          </a:p>
        </p:txBody>
      </p:sp>
      <p:sp>
        <p:nvSpPr>
          <p:cNvPr id="3" name="TextBox 2"/>
          <p:cNvSpPr txBox="1"/>
          <p:nvPr/>
        </p:nvSpPr>
        <p:spPr>
          <a:xfrm>
            <a:off x="2461224" y="3048000"/>
            <a:ext cx="4159921" cy="1754326"/>
          </a:xfrm>
          <a:prstGeom prst="rect">
            <a:avLst/>
          </a:prstGeom>
          <a:noFill/>
        </p:spPr>
        <p:txBody>
          <a:bodyPr wrap="none" rtlCol="0">
            <a:spAutoFit/>
          </a:bodyPr>
          <a:lstStyle/>
          <a:p>
            <a:pPr algn="ctr"/>
            <a:r>
              <a:rPr lang="en-US" b="1" dirty="0">
                <a:solidFill>
                  <a:srgbClr val="164C6C"/>
                </a:solidFill>
              </a:rPr>
              <a:t>Presented to</a:t>
            </a:r>
          </a:p>
          <a:p>
            <a:pPr algn="ctr"/>
            <a:r>
              <a:rPr lang="en-US" b="1" dirty="0">
                <a:solidFill>
                  <a:srgbClr val="164C6C"/>
                </a:solidFill>
              </a:rPr>
              <a:t>National Conference of State Tax </a:t>
            </a:r>
            <a:r>
              <a:rPr lang="en-US" b="1" dirty="0" smtClean="0">
                <a:solidFill>
                  <a:srgbClr val="164C6C"/>
                </a:solidFill>
              </a:rPr>
              <a:t>Judges</a:t>
            </a:r>
          </a:p>
          <a:p>
            <a:pPr algn="ctr"/>
            <a:r>
              <a:rPr lang="en-US" b="1" dirty="0" smtClean="0">
                <a:solidFill>
                  <a:srgbClr val="164C6C"/>
                </a:solidFill>
              </a:rPr>
              <a:t>Lincoln Institute of Land Policy</a:t>
            </a:r>
            <a:r>
              <a:rPr lang="en-US" b="1" dirty="0" smtClean="0">
                <a:solidFill>
                  <a:srgbClr val="164C6C"/>
                </a:solidFill>
              </a:rPr>
              <a:t> </a:t>
            </a:r>
            <a:endParaRPr lang="en-US" b="1" dirty="0">
              <a:solidFill>
                <a:srgbClr val="164C6C"/>
              </a:solidFill>
            </a:endParaRPr>
          </a:p>
          <a:p>
            <a:pPr algn="ctr"/>
            <a:r>
              <a:rPr lang="en-US" b="1" dirty="0">
                <a:solidFill>
                  <a:srgbClr val="164C6C"/>
                </a:solidFill>
              </a:rPr>
              <a:t>36th Annual Meeting </a:t>
            </a:r>
          </a:p>
          <a:p>
            <a:pPr algn="ctr"/>
            <a:r>
              <a:rPr lang="en-US" b="1" dirty="0">
                <a:solidFill>
                  <a:srgbClr val="164C6C"/>
                </a:solidFill>
              </a:rPr>
              <a:t>Portland, Oregon </a:t>
            </a:r>
          </a:p>
          <a:p>
            <a:pPr algn="ctr"/>
            <a:r>
              <a:rPr lang="en-US" b="1" dirty="0">
                <a:solidFill>
                  <a:srgbClr val="164C6C"/>
                </a:solidFill>
              </a:rPr>
              <a:t>September 9, 2016 </a:t>
            </a:r>
          </a:p>
        </p:txBody>
      </p:sp>
    </p:spTree>
    <p:extLst>
      <p:ext uri="{BB962C8B-B14F-4D97-AF65-F5344CB8AC3E}">
        <p14:creationId xmlns:p14="http://schemas.microsoft.com/office/powerpoint/2010/main" val="31094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1535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Sale</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L</a:t>
            </a:r>
            <a:r>
              <a:rPr lang="en-US" sz="4000" b="1" dirty="0" smtClean="0">
                <a:solidFill>
                  <a:schemeClr val="bg1"/>
                </a:solidFill>
                <a:cs typeface="Arial" panose="020B0604020202020204" pitchFamily="34" charset="0"/>
              </a:rPr>
              <a:t>easeback </a:t>
            </a:r>
            <a:r>
              <a:rPr lang="en-US" sz="4000" b="1" dirty="0">
                <a:solidFill>
                  <a:schemeClr val="bg1"/>
                </a:solidFill>
                <a:cs typeface="Arial" panose="020B0604020202020204" pitchFamily="34" charset="0"/>
              </a:rPr>
              <a:t>A</a:t>
            </a:r>
            <a:r>
              <a:rPr lang="en-US" sz="4000" b="1" dirty="0" smtClean="0">
                <a:solidFill>
                  <a:schemeClr val="bg1"/>
                </a:solidFill>
                <a:cs typeface="Arial" panose="020B0604020202020204" pitchFamily="34" charset="0"/>
              </a:rPr>
              <a:t>rgument</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595304" y="990600"/>
            <a:ext cx="7639376" cy="3970318"/>
          </a:xfrm>
          <a:prstGeom prst="rect">
            <a:avLst/>
          </a:prstGeom>
          <a:noFill/>
        </p:spPr>
        <p:txBody>
          <a:bodyPr wrap="square" rtlCol="0">
            <a:spAutoFit/>
          </a:bodyPr>
          <a:lstStyle/>
          <a:p>
            <a:endParaRPr lang="en-US" sz="2800" b="1" dirty="0">
              <a:solidFill>
                <a:schemeClr val="tx2"/>
              </a:solidFill>
            </a:endParaRPr>
          </a:p>
          <a:p>
            <a:pPr marL="457200" indent="-457200">
              <a:buFont typeface="Arial" panose="020B0604020202020204" pitchFamily="34" charset="0"/>
              <a:buChar char="•"/>
            </a:pPr>
            <a:r>
              <a:rPr lang="en-US" sz="2800" b="1" dirty="0">
                <a:solidFill>
                  <a:schemeClr val="tx2"/>
                </a:solidFill>
              </a:rPr>
              <a:t>Retailers contend they involve </a:t>
            </a:r>
            <a:r>
              <a:rPr lang="en-US" sz="2800" b="1" dirty="0" smtClean="0">
                <a:solidFill>
                  <a:schemeClr val="tx2"/>
                </a:solidFill>
              </a:rPr>
              <a:t>transactions, </a:t>
            </a:r>
            <a:r>
              <a:rPr lang="en-US" sz="2800" b="1" dirty="0">
                <a:solidFill>
                  <a:schemeClr val="tx2"/>
                </a:solidFill>
              </a:rPr>
              <a:t>where investors care more about the tenant than the real estate</a:t>
            </a:r>
          </a:p>
          <a:p>
            <a:pPr marL="457200" indent="-457200">
              <a:buFont typeface="Arial" panose="020B0604020202020204" pitchFamily="34" charset="0"/>
              <a:buChar char="•"/>
            </a:pPr>
            <a:endParaRPr lang="en-US" sz="2800" b="1" dirty="0">
              <a:solidFill>
                <a:schemeClr val="tx2"/>
              </a:solidFill>
            </a:endParaRPr>
          </a:p>
          <a:p>
            <a:pPr marL="457200" indent="-457200">
              <a:buFont typeface="Arial" panose="020B0604020202020204" pitchFamily="34" charset="0"/>
              <a:buChar char="•"/>
            </a:pPr>
            <a:r>
              <a:rPr lang="en-US" sz="2800" b="1" dirty="0">
                <a:solidFill>
                  <a:schemeClr val="tx2"/>
                </a:solidFill>
              </a:rPr>
              <a:t>They are driven by the credit of the tenant</a:t>
            </a:r>
          </a:p>
          <a:p>
            <a:endParaRPr lang="en-US" sz="2800" b="1" dirty="0">
              <a:solidFill>
                <a:schemeClr val="tx2"/>
              </a:solidFill>
            </a:endParaRPr>
          </a:p>
          <a:p>
            <a:pPr marL="457200" indent="-457200">
              <a:buFont typeface="Arial" panose="020B0604020202020204" pitchFamily="34" charset="0"/>
              <a:buChar char="•"/>
            </a:pPr>
            <a:r>
              <a:rPr lang="en-US" sz="2800" b="1" dirty="0">
                <a:solidFill>
                  <a:schemeClr val="tx2"/>
                </a:solidFill>
              </a:rPr>
              <a:t>And, these sales represent leased fee value, not fee-simple value.</a:t>
            </a:r>
          </a:p>
        </p:txBody>
      </p:sp>
      <p:sp>
        <p:nvSpPr>
          <p:cNvPr id="2" name="Slide Number Placeholder 1"/>
          <p:cNvSpPr>
            <a:spLocks noGrp="1"/>
          </p:cNvSpPr>
          <p:nvPr>
            <p:ph type="sldNum" sz="quarter" idx="12"/>
          </p:nvPr>
        </p:nvSpPr>
        <p:spPr/>
        <p:txBody>
          <a:bodyPr/>
          <a:lstStyle/>
          <a:p>
            <a:fld id="{B8F8BD3F-43DE-4E6F-8A8E-C4D8D465E29B}" type="slidenum">
              <a:rPr lang="en-US" smtClean="0"/>
              <a:t>10</a:t>
            </a:fld>
            <a:endParaRPr lang="en-US" dirty="0"/>
          </a:p>
        </p:txBody>
      </p:sp>
    </p:spTree>
    <p:extLst>
      <p:ext uri="{BB962C8B-B14F-4D97-AF65-F5344CB8AC3E}">
        <p14:creationId xmlns:p14="http://schemas.microsoft.com/office/powerpoint/2010/main" val="1664774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7630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Sale-Leaseback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a:t>
            </a:r>
            <a:endParaRPr lang="en-US" sz="32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533400" y="1066800"/>
            <a:ext cx="8077200" cy="4401205"/>
          </a:xfrm>
          <a:prstGeom prst="rect">
            <a:avLst/>
          </a:prstGeom>
          <a:noFill/>
        </p:spPr>
        <p:txBody>
          <a:bodyPr wrap="square" rtlCol="0">
            <a:spAutoFit/>
          </a:bodyPr>
          <a:lstStyle/>
          <a:p>
            <a:pPr marL="457200" indent="-457200">
              <a:buFont typeface="Arial" charset="0"/>
              <a:buChar char="•"/>
            </a:pPr>
            <a:r>
              <a:rPr lang="en-US" sz="2800" b="1" dirty="0">
                <a:solidFill>
                  <a:schemeClr val="tx2"/>
                </a:solidFill>
              </a:rPr>
              <a:t>Retailer acquires the site or hires contractor to acquire the site and construct the store</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Retailer pays contractor for all costs (including profit) and sells the entire property to an investor and leases back the property</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Differs from traditional financing sale leaseback, where high-credit company sells an older, existing building and leases it back</a:t>
            </a:r>
          </a:p>
        </p:txBody>
      </p:sp>
      <p:sp>
        <p:nvSpPr>
          <p:cNvPr id="2" name="Slide Number Placeholder 1"/>
          <p:cNvSpPr>
            <a:spLocks noGrp="1"/>
          </p:cNvSpPr>
          <p:nvPr>
            <p:ph type="sldNum" sz="quarter" idx="12"/>
          </p:nvPr>
        </p:nvSpPr>
        <p:spPr/>
        <p:txBody>
          <a:bodyPr/>
          <a:lstStyle/>
          <a:p>
            <a:fld id="{B8F8BD3F-43DE-4E6F-8A8E-C4D8D465E29B}" type="slidenum">
              <a:rPr lang="en-US" smtClean="0"/>
              <a:t>11</a:t>
            </a:fld>
            <a:endParaRPr lang="en-US" dirty="0"/>
          </a:p>
        </p:txBody>
      </p:sp>
    </p:spTree>
    <p:extLst>
      <p:ext uri="{BB962C8B-B14F-4D97-AF65-F5344CB8AC3E}">
        <p14:creationId xmlns:p14="http://schemas.microsoft.com/office/powerpoint/2010/main" val="678094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0678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Sale</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L</a:t>
            </a:r>
            <a:r>
              <a:rPr lang="en-US" sz="4000" b="1" dirty="0" smtClean="0">
                <a:solidFill>
                  <a:schemeClr val="bg1"/>
                </a:solidFill>
                <a:cs typeface="Arial" panose="020B0604020202020204" pitchFamily="34" charset="0"/>
              </a:rPr>
              <a:t>easeback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 </a:t>
            </a:r>
            <a:r>
              <a:rPr lang="en-US" sz="4000" b="1" dirty="0">
                <a:solidFill>
                  <a:schemeClr val="bg1"/>
                </a:solidFill>
                <a:cs typeface="Arial" panose="020B0604020202020204" pitchFamily="34" charset="0"/>
              </a:rPr>
              <a:t>(cont’d) </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190500" y="1205487"/>
            <a:ext cx="8686800" cy="4401205"/>
          </a:xfrm>
          <a:prstGeom prst="rect">
            <a:avLst/>
          </a:prstGeom>
          <a:noFill/>
        </p:spPr>
        <p:txBody>
          <a:bodyPr wrap="square" rtlCol="0">
            <a:spAutoFit/>
          </a:bodyPr>
          <a:lstStyle/>
          <a:p>
            <a:pPr marL="457200" indent="-457200">
              <a:buFont typeface="Arial" charset="0"/>
              <a:buChar char="•"/>
            </a:pPr>
            <a:r>
              <a:rPr lang="en-US" sz="2800" b="1" dirty="0">
                <a:solidFill>
                  <a:schemeClr val="tx2"/>
                </a:solidFill>
              </a:rPr>
              <a:t>Property interest adjustment </a:t>
            </a:r>
            <a:r>
              <a:rPr lang="en-US" sz="2800" b="1" u="sng" dirty="0">
                <a:solidFill>
                  <a:schemeClr val="tx2"/>
                </a:solidFill>
              </a:rPr>
              <a:t>might</a:t>
            </a:r>
            <a:r>
              <a:rPr lang="en-US" sz="2800" b="1" dirty="0">
                <a:solidFill>
                  <a:schemeClr val="tx2"/>
                </a:solidFill>
              </a:rPr>
              <a:t> be needed to reflect “leased fee” interest transferred</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Concept of ”fee simple proxy” needs to be considered</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A “fee simple proxy” is a comparable sale property whose contract rent and net operating income (NOI) is approximately equal to market rent and NOI.</a:t>
            </a:r>
          </a:p>
          <a:p>
            <a:pPr marL="457200" indent="-457200">
              <a:buFont typeface="Arial" charset="0"/>
              <a:buChar char="•"/>
            </a:pPr>
            <a:endParaRPr lang="en-US" sz="2800" b="1" dirty="0">
              <a:solidFill>
                <a:schemeClr val="tx2"/>
              </a:solidFill>
            </a:endParaRPr>
          </a:p>
        </p:txBody>
      </p:sp>
      <p:sp>
        <p:nvSpPr>
          <p:cNvPr id="2" name="Slide Number Placeholder 1"/>
          <p:cNvSpPr>
            <a:spLocks noGrp="1"/>
          </p:cNvSpPr>
          <p:nvPr>
            <p:ph type="sldNum" sz="quarter" idx="12"/>
          </p:nvPr>
        </p:nvSpPr>
        <p:spPr/>
        <p:txBody>
          <a:bodyPr/>
          <a:lstStyle/>
          <a:p>
            <a:fld id="{B8F8BD3F-43DE-4E6F-8A8E-C4D8D465E29B}" type="slidenum">
              <a:rPr lang="en-US" smtClean="0"/>
              <a:t>12</a:t>
            </a:fld>
            <a:endParaRPr lang="en-US" dirty="0"/>
          </a:p>
        </p:txBody>
      </p:sp>
    </p:spTree>
    <p:extLst>
      <p:ext uri="{BB962C8B-B14F-4D97-AF65-F5344CB8AC3E}">
        <p14:creationId xmlns:p14="http://schemas.microsoft.com/office/powerpoint/2010/main" val="1105184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154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Sale</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L</a:t>
            </a:r>
            <a:r>
              <a:rPr lang="en-US" sz="4000" b="1" dirty="0" smtClean="0">
                <a:solidFill>
                  <a:schemeClr val="bg1"/>
                </a:solidFill>
                <a:cs typeface="Arial" panose="020B0604020202020204" pitchFamily="34" charset="0"/>
              </a:rPr>
              <a:t>easeback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 </a:t>
            </a:r>
            <a:r>
              <a:rPr lang="en-US" sz="4000" b="1" dirty="0">
                <a:solidFill>
                  <a:schemeClr val="bg1"/>
                </a:solidFill>
                <a:cs typeface="Arial" panose="020B0604020202020204" pitchFamily="34" charset="0"/>
              </a:rPr>
              <a:t>(cont’d) </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457200" y="989967"/>
            <a:ext cx="8219364" cy="5509200"/>
          </a:xfrm>
          <a:prstGeom prst="rect">
            <a:avLst/>
          </a:prstGeom>
          <a:noFill/>
        </p:spPr>
        <p:txBody>
          <a:bodyPr wrap="square" rtlCol="0">
            <a:spAutoFit/>
          </a:bodyPr>
          <a:lstStyle/>
          <a:p>
            <a:pPr marL="457200" indent="-457200">
              <a:buFont typeface="Arial" charset="0"/>
              <a:buChar char="•"/>
            </a:pPr>
            <a:r>
              <a:rPr lang="en-US" sz="3200" b="1" dirty="0">
                <a:solidFill>
                  <a:schemeClr val="tx2"/>
                </a:solidFill>
              </a:rPr>
              <a:t>Sale may or may not reflect both market rent and price</a:t>
            </a:r>
          </a:p>
          <a:p>
            <a:pPr marL="457200" indent="-457200">
              <a:buFont typeface="Arial" charset="0"/>
              <a:buChar char="•"/>
            </a:pPr>
            <a:endParaRPr lang="en-US" sz="3200" b="1" dirty="0">
              <a:solidFill>
                <a:schemeClr val="tx2"/>
              </a:solidFill>
            </a:endParaRPr>
          </a:p>
          <a:p>
            <a:pPr marL="457200" indent="-457200">
              <a:buFont typeface="Arial" charset="0"/>
              <a:buChar char="•"/>
            </a:pPr>
            <a:r>
              <a:rPr lang="en-US" sz="3200" b="1" dirty="0">
                <a:solidFill>
                  <a:schemeClr val="tx2"/>
                </a:solidFill>
              </a:rPr>
              <a:t>If it does, then the comparable sale represents a fee simple proxy, which can be used to value the property and other comparable properties</a:t>
            </a:r>
          </a:p>
          <a:p>
            <a:pPr marL="457200" indent="-457200">
              <a:buFont typeface="Arial" charset="0"/>
              <a:buChar char="•"/>
            </a:pPr>
            <a:endParaRPr lang="en-US" sz="3200" b="1" dirty="0">
              <a:solidFill>
                <a:schemeClr val="tx2"/>
              </a:solidFill>
            </a:endParaRPr>
          </a:p>
          <a:p>
            <a:pPr marL="457200" indent="-457200">
              <a:buFont typeface="Arial" charset="0"/>
              <a:buChar char="•"/>
            </a:pPr>
            <a:r>
              <a:rPr lang="en-US" sz="3200" b="1" dirty="0">
                <a:solidFill>
                  <a:schemeClr val="tx2"/>
                </a:solidFill>
              </a:rPr>
              <a:t>Sale verification process is key to confirming whether the sale can be treated as a fee simple proxy</a:t>
            </a:r>
          </a:p>
        </p:txBody>
      </p:sp>
      <p:sp>
        <p:nvSpPr>
          <p:cNvPr id="2" name="Slide Number Placeholder 1"/>
          <p:cNvSpPr>
            <a:spLocks noGrp="1"/>
          </p:cNvSpPr>
          <p:nvPr>
            <p:ph type="sldNum" sz="quarter" idx="12"/>
          </p:nvPr>
        </p:nvSpPr>
        <p:spPr/>
        <p:txBody>
          <a:bodyPr/>
          <a:lstStyle/>
          <a:p>
            <a:fld id="{B8F8BD3F-43DE-4E6F-8A8E-C4D8D465E29B}" type="slidenum">
              <a:rPr lang="en-US" smtClean="0"/>
              <a:t>13</a:t>
            </a:fld>
            <a:endParaRPr lang="en-US" dirty="0"/>
          </a:p>
        </p:txBody>
      </p:sp>
    </p:spTree>
    <p:extLst>
      <p:ext uri="{BB962C8B-B14F-4D97-AF65-F5344CB8AC3E}">
        <p14:creationId xmlns:p14="http://schemas.microsoft.com/office/powerpoint/2010/main" val="1183203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Build-to-Suit Argument</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Rectangle 5"/>
          <p:cNvSpPr/>
          <p:nvPr/>
        </p:nvSpPr>
        <p:spPr>
          <a:xfrm>
            <a:off x="457200" y="2229415"/>
            <a:ext cx="8610600" cy="1477328"/>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tx2"/>
                </a:solidFill>
                <a:cs typeface="Arial" panose="020B0604020202020204" pitchFamily="34" charset="0"/>
              </a:rPr>
              <a:t>They </a:t>
            </a:r>
            <a:r>
              <a:rPr lang="en-US" sz="3000" b="1" u="sng" dirty="0">
                <a:solidFill>
                  <a:schemeClr val="tx2"/>
                </a:solidFill>
                <a:cs typeface="Arial" panose="020B0604020202020204" pitchFamily="34" charset="0"/>
              </a:rPr>
              <a:t>only</a:t>
            </a:r>
            <a:r>
              <a:rPr lang="en-US" sz="3000" b="1" dirty="0">
                <a:solidFill>
                  <a:schemeClr val="tx2"/>
                </a:solidFill>
                <a:cs typeface="Arial" panose="020B0604020202020204" pitchFamily="34" charset="0"/>
              </a:rPr>
              <a:t> reflect construction cost</a:t>
            </a:r>
          </a:p>
          <a:p>
            <a:pPr marL="457200" indent="-457200">
              <a:buFont typeface="Arial" panose="020B0604020202020204" pitchFamily="34" charset="0"/>
              <a:buChar char="•"/>
            </a:pPr>
            <a:endParaRPr lang="en-US" sz="3000" b="1" dirty="0">
              <a:solidFill>
                <a:schemeClr val="tx2"/>
              </a:solidFill>
              <a:cs typeface="Arial" panose="020B0604020202020204" pitchFamily="34" charset="0"/>
            </a:endParaRPr>
          </a:p>
          <a:p>
            <a:pPr marL="457200" indent="-457200">
              <a:buFont typeface="Arial" panose="020B0604020202020204" pitchFamily="34" charset="0"/>
              <a:buChar char="•"/>
            </a:pPr>
            <a:r>
              <a:rPr lang="en-US" sz="3000" b="1" dirty="0">
                <a:solidFill>
                  <a:schemeClr val="tx2"/>
                </a:solidFill>
                <a:cs typeface="Arial" panose="020B0604020202020204" pitchFamily="34" charset="0"/>
              </a:rPr>
              <a:t>And, </a:t>
            </a:r>
            <a:r>
              <a:rPr lang="en-US" sz="3000" b="1" u="sng" dirty="0">
                <a:solidFill>
                  <a:schemeClr val="tx2"/>
                </a:solidFill>
                <a:cs typeface="Arial" panose="020B0604020202020204" pitchFamily="34" charset="0"/>
              </a:rPr>
              <a:t>do not </a:t>
            </a:r>
            <a:r>
              <a:rPr lang="en-US" sz="3000" b="1" dirty="0">
                <a:solidFill>
                  <a:schemeClr val="tx2"/>
                </a:solidFill>
                <a:cs typeface="Arial" panose="020B0604020202020204" pitchFamily="34" charset="0"/>
              </a:rPr>
              <a:t>represent arm’s</a:t>
            </a:r>
            <a:r>
              <a:rPr lang="en-US" sz="2800" b="1" dirty="0">
                <a:solidFill>
                  <a:schemeClr val="tx2"/>
                </a:solidFill>
                <a:cs typeface="Arial" panose="020B0604020202020204" pitchFamily="34" charset="0"/>
              </a:rPr>
              <a:t>-</a:t>
            </a:r>
            <a:r>
              <a:rPr lang="en-US" sz="3000" b="1" dirty="0">
                <a:solidFill>
                  <a:schemeClr val="tx2"/>
                </a:solidFill>
                <a:cs typeface="Arial" panose="020B0604020202020204" pitchFamily="34" charset="0"/>
              </a:rPr>
              <a:t>length transactions</a:t>
            </a:r>
          </a:p>
        </p:txBody>
      </p:sp>
      <p:sp>
        <p:nvSpPr>
          <p:cNvPr id="2" name="Slide Number Placeholder 1"/>
          <p:cNvSpPr>
            <a:spLocks noGrp="1"/>
          </p:cNvSpPr>
          <p:nvPr>
            <p:ph type="sldNum" sz="quarter" idx="12"/>
          </p:nvPr>
        </p:nvSpPr>
        <p:spPr/>
        <p:txBody>
          <a:bodyPr/>
          <a:lstStyle/>
          <a:p>
            <a:fld id="{B8F8BD3F-43DE-4E6F-8A8E-C4D8D465E29B}" type="slidenum">
              <a:rPr lang="en-US" smtClean="0"/>
              <a:t>14</a:t>
            </a:fld>
            <a:endParaRPr lang="en-US" dirty="0"/>
          </a:p>
        </p:txBody>
      </p:sp>
    </p:spTree>
    <p:extLst>
      <p:ext uri="{BB962C8B-B14F-4D97-AF65-F5344CB8AC3E}">
        <p14:creationId xmlns:p14="http://schemas.microsoft.com/office/powerpoint/2010/main" val="4037383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Build</a:t>
            </a:r>
            <a:r>
              <a:rPr lang="en-US" sz="3600" b="1" dirty="0" smtClean="0">
                <a:solidFill>
                  <a:schemeClr val="bg1"/>
                </a:solidFill>
                <a:cs typeface="Arial" panose="020B0604020202020204" pitchFamily="34" charset="0"/>
              </a:rPr>
              <a:t>-</a:t>
            </a:r>
            <a:r>
              <a:rPr lang="en-US" sz="4000" b="1" dirty="0" smtClean="0">
                <a:solidFill>
                  <a:schemeClr val="bg1"/>
                </a:solidFill>
                <a:cs typeface="Arial" panose="020B0604020202020204" pitchFamily="34" charset="0"/>
              </a:rPr>
              <a:t>to</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S</a:t>
            </a:r>
            <a:r>
              <a:rPr lang="en-US" sz="4000" b="1" dirty="0" smtClean="0">
                <a:solidFill>
                  <a:schemeClr val="bg1"/>
                </a:solidFill>
                <a:cs typeface="Arial" panose="020B0604020202020204" pitchFamily="34" charset="0"/>
              </a:rPr>
              <a:t>uit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Rectangle 5"/>
          <p:cNvSpPr/>
          <p:nvPr/>
        </p:nvSpPr>
        <p:spPr>
          <a:xfrm>
            <a:off x="266700" y="1543085"/>
            <a:ext cx="8496300" cy="4401205"/>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tx2"/>
                </a:solidFill>
                <a:cs typeface="Arial" panose="020B0604020202020204" pitchFamily="34" charset="0"/>
              </a:rPr>
              <a:t>All new real estate developments, whether build-to-suit for a specific tenant or for a type of speculative tenant, are freely negotiated to provide an economical price and rental for both parties.</a:t>
            </a:r>
          </a:p>
          <a:p>
            <a:pPr marL="457200" indent="-457200">
              <a:buFont typeface="Arial" panose="020B0604020202020204" pitchFamily="34" charset="0"/>
              <a:buChar char="•"/>
            </a:pPr>
            <a:endParaRPr lang="en-US" sz="2800" b="1" dirty="0">
              <a:solidFill>
                <a:schemeClr val="tx2"/>
              </a:solidFill>
              <a:cs typeface="Arial" panose="020B0604020202020204" pitchFamily="34" charset="0"/>
            </a:endParaRPr>
          </a:p>
          <a:p>
            <a:pPr marL="457200" indent="-457200">
              <a:buFont typeface="Arial" panose="020B0604020202020204" pitchFamily="34" charset="0"/>
              <a:buChar char="•"/>
            </a:pPr>
            <a:r>
              <a:rPr lang="en-US" sz="2800" b="1" dirty="0">
                <a:solidFill>
                  <a:schemeClr val="tx2"/>
                </a:solidFill>
              </a:rPr>
              <a:t>The developer seeks a return of cost and a reasonable </a:t>
            </a:r>
            <a:r>
              <a:rPr lang="en-US" sz="2800" b="1" dirty="0" smtClean="0">
                <a:solidFill>
                  <a:schemeClr val="tx2"/>
                </a:solidFill>
              </a:rPr>
              <a:t>profit, </a:t>
            </a:r>
            <a:r>
              <a:rPr lang="en-US" sz="2800" b="1" dirty="0">
                <a:solidFill>
                  <a:schemeClr val="tx2"/>
                </a:solidFill>
              </a:rPr>
              <a:t>and the tenant seeks the lowest rent consistent with the expected performance of the store. </a:t>
            </a:r>
          </a:p>
          <a:p>
            <a:pPr marL="457200" indent="-457200">
              <a:buFont typeface="Arial" panose="020B0604020202020204" pitchFamily="34" charset="0"/>
              <a:buChar char="•"/>
            </a:pPr>
            <a:endParaRPr lang="en-US" sz="2800" b="1" dirty="0">
              <a:solidFill>
                <a:schemeClr val="tx2"/>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B8F8BD3F-43DE-4E6F-8A8E-C4D8D465E29B}" type="slidenum">
              <a:rPr lang="en-US" smtClean="0"/>
              <a:t>15</a:t>
            </a:fld>
            <a:endParaRPr lang="en-US" dirty="0"/>
          </a:p>
        </p:txBody>
      </p:sp>
    </p:spTree>
    <p:extLst>
      <p:ext uri="{BB962C8B-B14F-4D97-AF65-F5344CB8AC3E}">
        <p14:creationId xmlns:p14="http://schemas.microsoft.com/office/powerpoint/2010/main" val="251802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154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Build-to-Suit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381000" y="1049853"/>
            <a:ext cx="8246146" cy="4832092"/>
          </a:xfrm>
          <a:prstGeom prst="rect">
            <a:avLst/>
          </a:prstGeom>
          <a:noFill/>
        </p:spPr>
        <p:txBody>
          <a:bodyPr wrap="square" rtlCol="0">
            <a:spAutoFit/>
          </a:bodyPr>
          <a:lstStyle/>
          <a:p>
            <a:pPr marL="457200" indent="-457200">
              <a:buFont typeface="Arial" charset="0"/>
              <a:buChar char="•"/>
            </a:pPr>
            <a:r>
              <a:rPr lang="en-US" sz="2800" b="1" dirty="0">
                <a:solidFill>
                  <a:schemeClr val="tx2"/>
                </a:solidFill>
              </a:rPr>
              <a:t>When the rent is based on the developer’s cost and reasonable profit, that should represent </a:t>
            </a:r>
            <a:r>
              <a:rPr lang="en-US" sz="2800" b="1" dirty="0" smtClean="0">
                <a:solidFill>
                  <a:schemeClr val="tx2"/>
                </a:solidFill>
              </a:rPr>
              <a:t>“market </a:t>
            </a:r>
            <a:r>
              <a:rPr lang="en-US" sz="2800" b="1" dirty="0">
                <a:solidFill>
                  <a:schemeClr val="tx2"/>
                </a:solidFill>
              </a:rPr>
              <a:t>rent”</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If both parties negotiated in good faith and come to an agreement, that is evidence of market rent and property value</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cs typeface="Arial" panose="020B0604020202020204" pitchFamily="34" charset="0"/>
              </a:rPr>
              <a:t>Market participants confirm the deal terms are meant to be at market for new construction</a:t>
            </a:r>
          </a:p>
          <a:p>
            <a:pPr marL="457200" indent="-457200">
              <a:buFont typeface="Arial" charset="0"/>
              <a:buChar char="•"/>
            </a:pPr>
            <a:endParaRPr lang="en-US" sz="2800" b="1" dirty="0">
              <a:solidFill>
                <a:schemeClr val="tx2"/>
              </a:solidFill>
            </a:endParaRPr>
          </a:p>
        </p:txBody>
      </p:sp>
      <p:sp>
        <p:nvSpPr>
          <p:cNvPr id="2" name="Slide Number Placeholder 1"/>
          <p:cNvSpPr>
            <a:spLocks noGrp="1"/>
          </p:cNvSpPr>
          <p:nvPr>
            <p:ph type="sldNum" sz="quarter" idx="12"/>
          </p:nvPr>
        </p:nvSpPr>
        <p:spPr/>
        <p:txBody>
          <a:bodyPr/>
          <a:lstStyle/>
          <a:p>
            <a:fld id="{B8F8BD3F-43DE-4E6F-8A8E-C4D8D465E29B}" type="slidenum">
              <a:rPr lang="en-US" smtClean="0"/>
              <a:t>16</a:t>
            </a:fld>
            <a:endParaRPr lang="en-US" dirty="0"/>
          </a:p>
        </p:txBody>
      </p:sp>
    </p:spTree>
    <p:extLst>
      <p:ext uri="{BB962C8B-B14F-4D97-AF65-F5344CB8AC3E}">
        <p14:creationId xmlns:p14="http://schemas.microsoft.com/office/powerpoint/2010/main" val="402757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Same </a:t>
            </a:r>
            <a:r>
              <a:rPr lang="en-US" sz="4000" b="1" dirty="0" smtClean="0">
                <a:solidFill>
                  <a:schemeClr val="bg1"/>
                </a:solidFill>
                <a:cs typeface="Arial" panose="020B0604020202020204" pitchFamily="34" charset="0"/>
              </a:rPr>
              <a:t>Highest </a:t>
            </a:r>
            <a:r>
              <a:rPr lang="en-US" sz="4000" b="1" dirty="0">
                <a:solidFill>
                  <a:schemeClr val="bg1"/>
                </a:solidFill>
                <a:cs typeface="Arial" panose="020B0604020202020204" pitchFamily="34" charset="0"/>
              </a:rPr>
              <a:t>&amp; </a:t>
            </a:r>
            <a:r>
              <a:rPr lang="en-US" sz="4000" b="1" dirty="0" smtClean="0">
                <a:solidFill>
                  <a:schemeClr val="bg1"/>
                </a:solidFill>
                <a:cs typeface="Arial" panose="020B0604020202020204" pitchFamily="34" charset="0"/>
              </a:rPr>
              <a:t>Best </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se </a:t>
            </a:r>
            <a:r>
              <a:rPr lang="en-US" sz="4000" b="1" dirty="0">
                <a:solidFill>
                  <a:schemeClr val="bg1"/>
                </a:solidFill>
                <a:cs typeface="Arial" panose="020B0604020202020204" pitchFamily="34" charset="0"/>
              </a:rPr>
              <a:t>A</a:t>
            </a:r>
            <a:r>
              <a:rPr lang="en-US" sz="4000" b="1" dirty="0" smtClean="0">
                <a:solidFill>
                  <a:schemeClr val="bg1"/>
                </a:solidFill>
                <a:cs typeface="Arial" panose="020B0604020202020204" pitchFamily="34" charset="0"/>
              </a:rPr>
              <a:t>rgument</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895649" y="1179502"/>
            <a:ext cx="7334413" cy="4524315"/>
          </a:xfrm>
          <a:prstGeom prst="rect">
            <a:avLst/>
          </a:prstGeom>
          <a:noFill/>
        </p:spPr>
        <p:txBody>
          <a:bodyPr wrap="square" rtlCol="0">
            <a:spAutoFit/>
          </a:bodyPr>
          <a:lstStyle/>
          <a:p>
            <a:r>
              <a:rPr lang="en-US" sz="3200" b="1" dirty="0">
                <a:solidFill>
                  <a:schemeClr val="tx2"/>
                </a:solidFill>
              </a:rPr>
              <a:t>The highest and best use of a successful operating store in a fee simple valuation is no different than the highest and best use of a vacant and possibly abandoned store.</a:t>
            </a:r>
          </a:p>
          <a:p>
            <a:endParaRPr lang="en-US" sz="3200" b="1" dirty="0">
              <a:solidFill>
                <a:schemeClr val="tx2"/>
              </a:solidFill>
            </a:endParaRPr>
          </a:p>
          <a:p>
            <a:r>
              <a:rPr lang="en-US" sz="3200" b="1" dirty="0">
                <a:solidFill>
                  <a:schemeClr val="tx2"/>
                </a:solidFill>
              </a:rPr>
              <a:t>Does a vacant store reflect an operating, seemingly successful big-box location/operating store?</a:t>
            </a:r>
          </a:p>
        </p:txBody>
      </p:sp>
      <p:sp>
        <p:nvSpPr>
          <p:cNvPr id="2" name="Slide Number Placeholder 1"/>
          <p:cNvSpPr>
            <a:spLocks noGrp="1"/>
          </p:cNvSpPr>
          <p:nvPr>
            <p:ph type="sldNum" sz="quarter" idx="12"/>
          </p:nvPr>
        </p:nvSpPr>
        <p:spPr/>
        <p:txBody>
          <a:bodyPr/>
          <a:lstStyle/>
          <a:p>
            <a:fld id="{B8F8BD3F-43DE-4E6F-8A8E-C4D8D465E29B}" type="slidenum">
              <a:rPr lang="en-US" smtClean="0"/>
              <a:t>17</a:t>
            </a:fld>
            <a:endParaRPr lang="en-US" dirty="0"/>
          </a:p>
        </p:txBody>
      </p:sp>
    </p:spTree>
    <p:extLst>
      <p:ext uri="{BB962C8B-B14F-4D97-AF65-F5344CB8AC3E}">
        <p14:creationId xmlns:p14="http://schemas.microsoft.com/office/powerpoint/2010/main" val="459815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Highest and </a:t>
            </a:r>
            <a:r>
              <a:rPr lang="en-US" sz="4000" b="1" dirty="0" smtClean="0">
                <a:solidFill>
                  <a:schemeClr val="bg1"/>
                </a:solidFill>
                <a:cs typeface="Arial" panose="020B0604020202020204" pitchFamily="34" charset="0"/>
              </a:rPr>
              <a:t>Best </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se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381000" y="1295400"/>
            <a:ext cx="8077200" cy="4524315"/>
          </a:xfrm>
          <a:prstGeom prst="rect">
            <a:avLst/>
          </a:prstGeom>
          <a:noFill/>
        </p:spPr>
        <p:txBody>
          <a:bodyPr wrap="square" rtlCol="0">
            <a:spAutoFit/>
          </a:bodyPr>
          <a:lstStyle/>
          <a:p>
            <a:pPr marL="457200" indent="-457200">
              <a:buFont typeface="Arial" charset="0"/>
              <a:buChar char="•"/>
            </a:pPr>
            <a:r>
              <a:rPr lang="en-US" sz="3200" b="1" dirty="0">
                <a:solidFill>
                  <a:schemeClr val="tx2"/>
                </a:solidFill>
              </a:rPr>
              <a:t>Dark store – second</a:t>
            </a:r>
            <a:r>
              <a:rPr lang="en-US" sz="2800" b="1" dirty="0">
                <a:solidFill>
                  <a:schemeClr val="tx2"/>
                </a:solidFill>
              </a:rPr>
              <a:t>-</a:t>
            </a:r>
            <a:r>
              <a:rPr lang="en-US" sz="3200" b="1" dirty="0">
                <a:solidFill>
                  <a:schemeClr val="tx2"/>
                </a:solidFill>
              </a:rPr>
              <a:t>generation use, i.e., furniture store, flea market, conversion to multiple tenants</a:t>
            </a:r>
          </a:p>
          <a:p>
            <a:pPr marL="457200" indent="-457200">
              <a:buFont typeface="Arial" charset="0"/>
              <a:buChar char="•"/>
            </a:pPr>
            <a:endParaRPr lang="en-US" sz="3200" b="1" dirty="0">
              <a:solidFill>
                <a:schemeClr val="tx2"/>
              </a:solidFill>
            </a:endParaRPr>
          </a:p>
          <a:p>
            <a:pPr marL="457200" indent="-457200">
              <a:buFont typeface="Arial" charset="0"/>
              <a:buChar char="•"/>
            </a:pPr>
            <a:r>
              <a:rPr lang="en-US" sz="3200" b="1" dirty="0">
                <a:solidFill>
                  <a:schemeClr val="tx2"/>
                </a:solidFill>
              </a:rPr>
              <a:t>Operating store – </a:t>
            </a:r>
          </a:p>
          <a:p>
            <a:pPr marL="914400" lvl="1" indent="-457200">
              <a:buFont typeface="Wingdings" panose="05000000000000000000" pitchFamily="2" charset="2"/>
              <a:buChar char="Ø"/>
            </a:pPr>
            <a:r>
              <a:rPr lang="en-US" sz="3200" b="1" dirty="0">
                <a:solidFill>
                  <a:schemeClr val="tx2"/>
                </a:solidFill>
              </a:rPr>
              <a:t>first generation use, if profitable</a:t>
            </a:r>
          </a:p>
          <a:p>
            <a:pPr marL="914400" lvl="1" indent="-457200">
              <a:buFont typeface="Wingdings" panose="05000000000000000000" pitchFamily="2" charset="2"/>
              <a:buChar char="Ø"/>
            </a:pPr>
            <a:r>
              <a:rPr lang="en-US" sz="3200" b="1" dirty="0">
                <a:solidFill>
                  <a:schemeClr val="tx2"/>
                </a:solidFill>
              </a:rPr>
              <a:t>second-generation use, if current use is no longer economically viable as continued first</a:t>
            </a:r>
            <a:r>
              <a:rPr lang="en-US" sz="2800" b="1" dirty="0">
                <a:solidFill>
                  <a:schemeClr val="tx2"/>
                </a:solidFill>
              </a:rPr>
              <a:t>-</a:t>
            </a:r>
            <a:r>
              <a:rPr lang="en-US" sz="3200" b="1" dirty="0">
                <a:solidFill>
                  <a:schemeClr val="tx2"/>
                </a:solidFill>
              </a:rPr>
              <a:t>generation use</a:t>
            </a:r>
          </a:p>
        </p:txBody>
      </p:sp>
      <p:sp>
        <p:nvSpPr>
          <p:cNvPr id="2" name="Slide Number Placeholder 1"/>
          <p:cNvSpPr>
            <a:spLocks noGrp="1"/>
          </p:cNvSpPr>
          <p:nvPr>
            <p:ph type="sldNum" sz="quarter" idx="12"/>
          </p:nvPr>
        </p:nvSpPr>
        <p:spPr/>
        <p:txBody>
          <a:bodyPr/>
          <a:lstStyle/>
          <a:p>
            <a:fld id="{B8F8BD3F-43DE-4E6F-8A8E-C4D8D465E29B}" type="slidenum">
              <a:rPr lang="en-US" smtClean="0"/>
              <a:t>18</a:t>
            </a:fld>
            <a:endParaRPr lang="en-US" dirty="0"/>
          </a:p>
        </p:txBody>
      </p:sp>
    </p:spTree>
    <p:extLst>
      <p:ext uri="{BB962C8B-B14F-4D97-AF65-F5344CB8AC3E}">
        <p14:creationId xmlns:p14="http://schemas.microsoft.com/office/powerpoint/2010/main" val="9220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Highest and </a:t>
            </a:r>
            <a:r>
              <a:rPr lang="en-US" sz="4000" b="1" dirty="0" smtClean="0">
                <a:solidFill>
                  <a:schemeClr val="bg1"/>
                </a:solidFill>
                <a:cs typeface="Arial" panose="020B0604020202020204" pitchFamily="34" charset="0"/>
              </a:rPr>
              <a:t>Best Use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 </a:t>
            </a:r>
            <a:r>
              <a:rPr lang="en-US" sz="3200" b="1" dirty="0">
                <a:solidFill>
                  <a:schemeClr val="bg1"/>
                </a:solidFill>
                <a:cs typeface="Arial" panose="020B0604020202020204" pitchFamily="34" charset="0"/>
              </a:rPr>
              <a:t>(cont’d)</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381000" y="1676400"/>
            <a:ext cx="8077200" cy="2062103"/>
          </a:xfrm>
          <a:prstGeom prst="rect">
            <a:avLst/>
          </a:prstGeom>
          <a:noFill/>
        </p:spPr>
        <p:txBody>
          <a:bodyPr wrap="square" rtlCol="0">
            <a:spAutoFit/>
          </a:bodyPr>
          <a:lstStyle/>
          <a:p>
            <a:pPr marL="457200" indent="-457200">
              <a:buFont typeface="Arial" charset="0"/>
              <a:buChar char="•"/>
            </a:pPr>
            <a:r>
              <a:rPr lang="en-US" sz="3200" b="1" dirty="0">
                <a:solidFill>
                  <a:schemeClr val="tx2"/>
                </a:solidFill>
              </a:rPr>
              <a:t>Why is the current user overlooked as a potential user?  It doesn’t reflect value</a:t>
            </a:r>
            <a:r>
              <a:rPr lang="en-US" sz="2800" b="1" dirty="0">
                <a:solidFill>
                  <a:schemeClr val="tx2"/>
                </a:solidFill>
              </a:rPr>
              <a:t>-</a:t>
            </a:r>
            <a:r>
              <a:rPr lang="en-US" sz="3200" b="1" dirty="0">
                <a:solidFill>
                  <a:schemeClr val="tx2"/>
                </a:solidFill>
              </a:rPr>
              <a:t>in</a:t>
            </a:r>
            <a:r>
              <a:rPr lang="en-US" sz="2800" b="1" dirty="0">
                <a:solidFill>
                  <a:schemeClr val="tx2"/>
                </a:solidFill>
              </a:rPr>
              <a:t>-</a:t>
            </a:r>
            <a:r>
              <a:rPr lang="en-US" sz="3200" b="1" dirty="0">
                <a:solidFill>
                  <a:schemeClr val="tx2"/>
                </a:solidFill>
              </a:rPr>
              <a:t>use but a likely user of the space if it were unoccupied.</a:t>
            </a:r>
          </a:p>
        </p:txBody>
      </p:sp>
      <p:sp>
        <p:nvSpPr>
          <p:cNvPr id="2" name="Slide Number Placeholder 1"/>
          <p:cNvSpPr>
            <a:spLocks noGrp="1"/>
          </p:cNvSpPr>
          <p:nvPr>
            <p:ph type="sldNum" sz="quarter" idx="12"/>
          </p:nvPr>
        </p:nvSpPr>
        <p:spPr/>
        <p:txBody>
          <a:bodyPr/>
          <a:lstStyle/>
          <a:p>
            <a:fld id="{B8F8BD3F-43DE-4E6F-8A8E-C4D8D465E29B}" type="slidenum">
              <a:rPr lang="en-US" smtClean="0"/>
              <a:t>19</a:t>
            </a:fld>
            <a:endParaRPr lang="en-US" dirty="0"/>
          </a:p>
        </p:txBody>
      </p:sp>
    </p:spTree>
    <p:extLst>
      <p:ext uri="{BB962C8B-B14F-4D97-AF65-F5344CB8AC3E}">
        <p14:creationId xmlns:p14="http://schemas.microsoft.com/office/powerpoint/2010/main" val="192834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20608176">
            <a:off x="5258486" y="3764045"/>
            <a:ext cx="3601326" cy="2402676"/>
          </a:xfrm>
          <a:prstGeom prst="rect">
            <a:avLst/>
          </a:prstGeom>
        </p:spPr>
      </p:pic>
      <p:sp>
        <p:nvSpPr>
          <p:cNvPr id="4" name="TextBox 3"/>
          <p:cNvSpPr txBox="1"/>
          <p:nvPr/>
        </p:nvSpPr>
        <p:spPr>
          <a:xfrm>
            <a:off x="3352800" y="152400"/>
            <a:ext cx="299085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Contents</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7" name="TextBox 6"/>
          <p:cNvSpPr txBox="1"/>
          <p:nvPr/>
        </p:nvSpPr>
        <p:spPr>
          <a:xfrm>
            <a:off x="381000" y="1747093"/>
            <a:ext cx="5241691" cy="3108543"/>
          </a:xfrm>
          <a:prstGeom prst="rect">
            <a:avLst/>
          </a:prstGeom>
          <a:noFill/>
        </p:spPr>
        <p:txBody>
          <a:bodyPr wrap="none" rtlCol="0">
            <a:spAutoFit/>
          </a:bodyPr>
          <a:lstStyle/>
          <a:p>
            <a:r>
              <a:rPr lang="en-US" sz="2800" b="1" dirty="0">
                <a:solidFill>
                  <a:schemeClr val="tx2"/>
                </a:solidFill>
              </a:rPr>
              <a:t>The Problem</a:t>
            </a:r>
          </a:p>
          <a:p>
            <a:r>
              <a:rPr lang="en-US" sz="2800" b="1" dirty="0">
                <a:solidFill>
                  <a:schemeClr val="tx2"/>
                </a:solidFill>
              </a:rPr>
              <a:t>Big-Box Retailers’ </a:t>
            </a:r>
          </a:p>
          <a:p>
            <a:r>
              <a:rPr lang="en-US" sz="2800" b="1" dirty="0" smtClean="0">
                <a:solidFill>
                  <a:schemeClr val="tx2"/>
                </a:solidFill>
              </a:rPr>
              <a:t>Tax </a:t>
            </a:r>
            <a:r>
              <a:rPr lang="en-US" sz="2800" b="1" dirty="0">
                <a:solidFill>
                  <a:schemeClr val="tx2"/>
                </a:solidFill>
              </a:rPr>
              <a:t>Appeal Arguments</a:t>
            </a:r>
          </a:p>
          <a:p>
            <a:r>
              <a:rPr lang="en-US" sz="2800" b="1" dirty="0">
                <a:solidFill>
                  <a:schemeClr val="tx2"/>
                </a:solidFill>
              </a:rPr>
              <a:t>Definitions</a:t>
            </a:r>
          </a:p>
          <a:p>
            <a:r>
              <a:rPr lang="en-US" sz="2800" b="1" dirty="0">
                <a:solidFill>
                  <a:schemeClr val="tx2"/>
                </a:solidFill>
              </a:rPr>
              <a:t>Question Needing an Answer</a:t>
            </a:r>
          </a:p>
          <a:p>
            <a:r>
              <a:rPr lang="en-US" sz="2800" b="1" dirty="0">
                <a:solidFill>
                  <a:schemeClr val="tx2"/>
                </a:solidFill>
              </a:rPr>
              <a:t>Valuation Methodology Sources</a:t>
            </a:r>
          </a:p>
          <a:p>
            <a:r>
              <a:rPr lang="en-US" sz="2800" b="1" dirty="0">
                <a:solidFill>
                  <a:schemeClr val="tx2"/>
                </a:solidFill>
              </a:rPr>
              <a:t>Proposed Valuation Methodology</a:t>
            </a:r>
          </a:p>
        </p:txBody>
      </p:sp>
      <p:sp>
        <p:nvSpPr>
          <p:cNvPr id="2" name="Slide Number Placeholder 1"/>
          <p:cNvSpPr>
            <a:spLocks noGrp="1"/>
          </p:cNvSpPr>
          <p:nvPr>
            <p:ph type="sldNum" sz="quarter" idx="12"/>
          </p:nvPr>
        </p:nvSpPr>
        <p:spPr/>
        <p:txBody>
          <a:bodyPr/>
          <a:lstStyle/>
          <a:p>
            <a:fld id="{B8F8BD3F-43DE-4E6F-8A8E-C4D8D465E29B}" type="slidenum">
              <a:rPr lang="en-US" smtClean="0"/>
              <a:t>2</a:t>
            </a:fld>
            <a:endParaRPr lang="en-US" dirty="0"/>
          </a:p>
        </p:txBody>
      </p:sp>
      <p:pic>
        <p:nvPicPr>
          <p:cNvPr id="3" name="Picture 2"/>
          <p:cNvPicPr>
            <a:picLocks noChangeAspect="1"/>
          </p:cNvPicPr>
          <p:nvPr/>
        </p:nvPicPr>
        <p:blipFill>
          <a:blip r:embed="rId4"/>
          <a:stretch>
            <a:fillRect/>
          </a:stretch>
        </p:blipFill>
        <p:spPr>
          <a:xfrm rot="482388">
            <a:off x="4995271" y="1079709"/>
            <a:ext cx="3279573" cy="2736399"/>
          </a:xfrm>
          <a:prstGeom prst="rect">
            <a:avLst/>
          </a:prstGeom>
        </p:spPr>
      </p:pic>
    </p:spTree>
    <p:extLst>
      <p:ext uri="{BB962C8B-B14F-4D97-AF65-F5344CB8AC3E}">
        <p14:creationId xmlns:p14="http://schemas.microsoft.com/office/powerpoint/2010/main" val="525713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9688"/>
            <a:ext cx="85153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Online </a:t>
            </a:r>
            <a:r>
              <a:rPr lang="en-US" sz="4000" b="1" dirty="0" smtClean="0">
                <a:solidFill>
                  <a:schemeClr val="bg1"/>
                </a:solidFill>
                <a:cs typeface="Arial" panose="020B0604020202020204" pitchFamily="34" charset="0"/>
              </a:rPr>
              <a:t>Sales </a:t>
            </a:r>
            <a:r>
              <a:rPr lang="en-US" sz="4000" b="1" dirty="0">
                <a:solidFill>
                  <a:schemeClr val="bg1"/>
                </a:solidFill>
                <a:cs typeface="Arial" panose="020B0604020202020204" pitchFamily="34" charset="0"/>
              </a:rPr>
              <a:t>C</a:t>
            </a:r>
            <a:r>
              <a:rPr lang="en-US" sz="4000" b="1" dirty="0" smtClean="0">
                <a:solidFill>
                  <a:schemeClr val="bg1"/>
                </a:solidFill>
                <a:cs typeface="Arial" panose="020B0604020202020204" pitchFamily="34" charset="0"/>
              </a:rPr>
              <a:t>ompetition </a:t>
            </a:r>
            <a:r>
              <a:rPr lang="en-US" sz="4000" b="1" dirty="0">
                <a:solidFill>
                  <a:schemeClr val="bg1"/>
                </a:solidFill>
                <a:cs typeface="Arial" panose="020B0604020202020204" pitchFamily="34" charset="0"/>
              </a:rPr>
              <a:t>A</a:t>
            </a:r>
            <a:r>
              <a:rPr lang="en-US" sz="4000" b="1" dirty="0" smtClean="0">
                <a:solidFill>
                  <a:schemeClr val="bg1"/>
                </a:solidFill>
                <a:cs typeface="Arial" panose="020B0604020202020204" pitchFamily="34" charset="0"/>
              </a:rPr>
              <a:t>rgument</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914400" y="1905000"/>
            <a:ext cx="7639376" cy="2062103"/>
          </a:xfrm>
          <a:prstGeom prst="rect">
            <a:avLst/>
          </a:prstGeom>
          <a:noFill/>
        </p:spPr>
        <p:txBody>
          <a:bodyPr wrap="square" rtlCol="0">
            <a:spAutoFit/>
          </a:bodyPr>
          <a:lstStyle/>
          <a:p>
            <a:r>
              <a:rPr lang="en-US" sz="3200" b="1" dirty="0">
                <a:solidFill>
                  <a:schemeClr val="tx2"/>
                </a:solidFill>
              </a:rPr>
              <a:t>Big</a:t>
            </a:r>
            <a:r>
              <a:rPr lang="en-US" sz="2800" b="1" dirty="0">
                <a:solidFill>
                  <a:schemeClr val="tx2"/>
                </a:solidFill>
              </a:rPr>
              <a:t>-</a:t>
            </a:r>
            <a:r>
              <a:rPr lang="en-US" sz="3200" b="1" dirty="0">
                <a:solidFill>
                  <a:schemeClr val="tx2"/>
                </a:solidFill>
              </a:rPr>
              <a:t>box stores are becoming obsolete because consumers are shifting to online shopping and the large big</a:t>
            </a:r>
            <a:r>
              <a:rPr lang="en-US" sz="2800" b="1" dirty="0">
                <a:solidFill>
                  <a:schemeClr val="tx2"/>
                </a:solidFill>
              </a:rPr>
              <a:t>-</a:t>
            </a:r>
            <a:r>
              <a:rPr lang="en-US" sz="3200" b="1" dirty="0">
                <a:solidFill>
                  <a:schemeClr val="tx2"/>
                </a:solidFill>
              </a:rPr>
              <a:t>box chains are shifting to a smaller store design</a:t>
            </a:r>
          </a:p>
        </p:txBody>
      </p:sp>
      <p:sp>
        <p:nvSpPr>
          <p:cNvPr id="2" name="Slide Number Placeholder 1"/>
          <p:cNvSpPr>
            <a:spLocks noGrp="1"/>
          </p:cNvSpPr>
          <p:nvPr>
            <p:ph type="sldNum" sz="quarter" idx="12"/>
          </p:nvPr>
        </p:nvSpPr>
        <p:spPr/>
        <p:txBody>
          <a:bodyPr/>
          <a:lstStyle/>
          <a:p>
            <a:fld id="{B8F8BD3F-43DE-4E6F-8A8E-C4D8D465E29B}" type="slidenum">
              <a:rPr lang="en-US" smtClean="0"/>
              <a:t>20</a:t>
            </a:fld>
            <a:endParaRPr lang="en-US" dirty="0"/>
          </a:p>
        </p:txBody>
      </p:sp>
    </p:spTree>
    <p:extLst>
      <p:ext uri="{BB962C8B-B14F-4D97-AF65-F5344CB8AC3E}">
        <p14:creationId xmlns:p14="http://schemas.microsoft.com/office/powerpoint/2010/main" val="1277396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153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Online vs </a:t>
            </a:r>
            <a:r>
              <a:rPr lang="en-US" sz="4000" b="1" dirty="0" smtClean="0">
                <a:solidFill>
                  <a:schemeClr val="bg1"/>
                </a:solidFill>
                <a:cs typeface="Arial" panose="020B0604020202020204" pitchFamily="34" charset="0"/>
              </a:rPr>
              <a:t>Brick </a:t>
            </a:r>
            <a:r>
              <a:rPr lang="en-US" sz="4000" b="1" dirty="0">
                <a:solidFill>
                  <a:schemeClr val="bg1"/>
                </a:solidFill>
                <a:cs typeface="Arial" panose="020B0604020202020204" pitchFamily="34" charset="0"/>
              </a:rPr>
              <a:t>and </a:t>
            </a:r>
            <a:r>
              <a:rPr lang="en-US" sz="4000" b="1" dirty="0" smtClean="0">
                <a:solidFill>
                  <a:schemeClr val="bg1"/>
                </a:solidFill>
                <a:cs typeface="Arial" panose="020B0604020202020204" pitchFamily="34" charset="0"/>
              </a:rPr>
              <a:t>Mortar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2" name="Slide Number Placeholder 1"/>
          <p:cNvSpPr>
            <a:spLocks noGrp="1"/>
          </p:cNvSpPr>
          <p:nvPr>
            <p:ph type="sldNum" sz="quarter" idx="12"/>
          </p:nvPr>
        </p:nvSpPr>
        <p:spPr>
          <a:xfrm>
            <a:off x="8234680" y="6355080"/>
            <a:ext cx="756920" cy="274320"/>
          </a:xfrm>
        </p:spPr>
        <p:txBody>
          <a:bodyPr/>
          <a:lstStyle/>
          <a:p>
            <a:fld id="{B8F8BD3F-43DE-4E6F-8A8E-C4D8D465E29B}" type="slidenum">
              <a:rPr lang="en-US" smtClean="0"/>
              <a:t>21</a:t>
            </a:fld>
            <a:endParaRPr lang="en-US" dirty="0"/>
          </a:p>
        </p:txBody>
      </p:sp>
      <p:pic>
        <p:nvPicPr>
          <p:cNvPr id="3" name="Picture 2"/>
          <p:cNvPicPr>
            <a:picLocks noChangeAspect="1"/>
          </p:cNvPicPr>
          <p:nvPr/>
        </p:nvPicPr>
        <p:blipFill>
          <a:blip r:embed="rId3"/>
          <a:stretch>
            <a:fillRect/>
          </a:stretch>
        </p:blipFill>
        <p:spPr>
          <a:xfrm>
            <a:off x="838200" y="944647"/>
            <a:ext cx="7687963" cy="5652917"/>
          </a:xfrm>
          <a:prstGeom prst="rect">
            <a:avLst/>
          </a:prstGeom>
        </p:spPr>
      </p:pic>
    </p:spTree>
    <p:extLst>
      <p:ext uri="{BB962C8B-B14F-4D97-AF65-F5344CB8AC3E}">
        <p14:creationId xmlns:p14="http://schemas.microsoft.com/office/powerpoint/2010/main" val="1539940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153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Online vs </a:t>
            </a:r>
            <a:r>
              <a:rPr lang="en-US" sz="4000" b="1" dirty="0" smtClean="0">
                <a:solidFill>
                  <a:schemeClr val="bg1"/>
                </a:solidFill>
                <a:cs typeface="Arial" panose="020B0604020202020204" pitchFamily="34" charset="0"/>
              </a:rPr>
              <a:t>Brick </a:t>
            </a:r>
            <a:r>
              <a:rPr lang="en-US" sz="4000" b="1" dirty="0">
                <a:solidFill>
                  <a:schemeClr val="bg1"/>
                </a:solidFill>
                <a:cs typeface="Arial" panose="020B0604020202020204" pitchFamily="34" charset="0"/>
              </a:rPr>
              <a:t>and </a:t>
            </a:r>
            <a:r>
              <a:rPr lang="en-US" sz="4000" b="1" dirty="0" smtClean="0">
                <a:solidFill>
                  <a:schemeClr val="bg1"/>
                </a:solidFill>
                <a:cs typeface="Arial" panose="020B0604020202020204" pitchFamily="34" charset="0"/>
              </a:rPr>
              <a:t>Mortar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2" name="Slide Number Placeholder 1"/>
          <p:cNvSpPr>
            <a:spLocks noGrp="1"/>
          </p:cNvSpPr>
          <p:nvPr>
            <p:ph type="sldNum" sz="quarter" idx="12"/>
          </p:nvPr>
        </p:nvSpPr>
        <p:spPr/>
        <p:txBody>
          <a:bodyPr/>
          <a:lstStyle/>
          <a:p>
            <a:fld id="{B8F8BD3F-43DE-4E6F-8A8E-C4D8D465E29B}" type="slidenum">
              <a:rPr lang="en-US" smtClean="0"/>
              <a:t>22</a:t>
            </a:fld>
            <a:endParaRPr lang="en-US" dirty="0"/>
          </a:p>
        </p:txBody>
      </p:sp>
      <p:pic>
        <p:nvPicPr>
          <p:cNvPr id="3" name="Picture 2"/>
          <p:cNvPicPr>
            <a:picLocks noChangeAspect="1"/>
          </p:cNvPicPr>
          <p:nvPr/>
        </p:nvPicPr>
        <p:blipFill>
          <a:blip r:embed="rId3"/>
          <a:stretch>
            <a:fillRect/>
          </a:stretch>
        </p:blipFill>
        <p:spPr>
          <a:xfrm>
            <a:off x="914400" y="1081208"/>
            <a:ext cx="7496175" cy="5411032"/>
          </a:xfrm>
          <a:prstGeom prst="rect">
            <a:avLst/>
          </a:prstGeom>
        </p:spPr>
      </p:pic>
    </p:spTree>
    <p:extLst>
      <p:ext uri="{BB962C8B-B14F-4D97-AF65-F5344CB8AC3E}">
        <p14:creationId xmlns:p14="http://schemas.microsoft.com/office/powerpoint/2010/main" val="4136858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3240" y="3352800"/>
            <a:ext cx="2743200" cy="707886"/>
          </a:xfrm>
          <a:prstGeom prst="rect">
            <a:avLst/>
          </a:prstGeom>
          <a:noFill/>
        </p:spPr>
        <p:txBody>
          <a:bodyPr wrap="square" rtlCol="0">
            <a:spAutoFit/>
          </a:bodyPr>
          <a:lstStyle/>
          <a:p>
            <a:r>
              <a:rPr lang="en-US" sz="4000" b="1" dirty="0">
                <a:solidFill>
                  <a:schemeClr val="tx2"/>
                </a:solidFill>
                <a:cs typeface="Arial" panose="020B0604020202020204" pitchFamily="34" charset="0"/>
              </a:rPr>
              <a:t>Definitions</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2" name="Slide Number Placeholder 1"/>
          <p:cNvSpPr>
            <a:spLocks noGrp="1"/>
          </p:cNvSpPr>
          <p:nvPr>
            <p:ph type="sldNum" sz="quarter" idx="12"/>
          </p:nvPr>
        </p:nvSpPr>
        <p:spPr/>
        <p:txBody>
          <a:bodyPr/>
          <a:lstStyle/>
          <a:p>
            <a:fld id="{B8F8BD3F-43DE-4E6F-8A8E-C4D8D465E29B}" type="slidenum">
              <a:rPr lang="en-US" smtClean="0"/>
              <a:t>23</a:t>
            </a:fld>
            <a:endParaRPr lang="en-US" dirty="0"/>
          </a:p>
        </p:txBody>
      </p:sp>
      <p:pic>
        <p:nvPicPr>
          <p:cNvPr id="8" name="Picture 7"/>
          <p:cNvPicPr>
            <a:picLocks noChangeAspect="1"/>
          </p:cNvPicPr>
          <p:nvPr/>
        </p:nvPicPr>
        <p:blipFill>
          <a:blip r:embed="rId3"/>
          <a:stretch>
            <a:fillRect/>
          </a:stretch>
        </p:blipFill>
        <p:spPr>
          <a:xfrm>
            <a:off x="381000" y="1242753"/>
            <a:ext cx="4724400" cy="5105400"/>
          </a:xfrm>
          <a:prstGeom prst="rect">
            <a:avLst/>
          </a:prstGeom>
        </p:spPr>
      </p:pic>
      <p:sp>
        <p:nvSpPr>
          <p:cNvPr id="9" name="Rectangle 8"/>
          <p:cNvSpPr/>
          <p:nvPr/>
        </p:nvSpPr>
        <p:spPr>
          <a:xfrm>
            <a:off x="4953000" y="1249680"/>
            <a:ext cx="762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2235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68372"/>
            <a:ext cx="567690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Basic </a:t>
            </a:r>
            <a:r>
              <a:rPr lang="en-US" sz="4000" b="1" dirty="0" smtClean="0">
                <a:solidFill>
                  <a:schemeClr val="bg1"/>
                </a:solidFill>
                <a:cs typeface="Arial" panose="020B0604020202020204" pitchFamily="34" charset="0"/>
              </a:rPr>
              <a:t>Definitions</a:t>
            </a:r>
            <a:endParaRPr lang="en-US" sz="4000" b="1" dirty="0">
              <a:solidFill>
                <a:schemeClr val="bg1"/>
              </a:solidFill>
              <a:cs typeface="Arial" panose="020B0604020202020204" pitchFamily="34" charset="0"/>
            </a:endParaRPr>
          </a:p>
        </p:txBody>
      </p:sp>
      <p:sp>
        <p:nvSpPr>
          <p:cNvPr id="2" name="Rectangle 1"/>
          <p:cNvSpPr/>
          <p:nvPr/>
        </p:nvSpPr>
        <p:spPr>
          <a:xfrm>
            <a:off x="571500" y="1828800"/>
            <a:ext cx="8115300" cy="3826689"/>
          </a:xfrm>
          <a:prstGeom prst="rect">
            <a:avLst/>
          </a:prstGeom>
        </p:spPr>
        <p:txBody>
          <a:bodyPr wrap="square">
            <a:spAutoFit/>
          </a:bodyPr>
          <a:lstStyle/>
          <a:p>
            <a:r>
              <a:rPr lang="en-US" sz="2800" b="1" dirty="0">
                <a:solidFill>
                  <a:schemeClr val="accent3"/>
                </a:solidFill>
                <a:cs typeface="Arial" panose="020B0604020202020204" pitchFamily="34" charset="0"/>
              </a:rPr>
              <a:t>Big-box (LEASING/RETAIL) </a:t>
            </a:r>
            <a:r>
              <a:rPr lang="en-US" sz="2800" b="1" dirty="0">
                <a:solidFill>
                  <a:srgbClr val="055C71"/>
                </a:solidFill>
                <a:cs typeface="Arial" panose="020B0604020202020204" pitchFamily="34" charset="0"/>
              </a:rPr>
              <a:t>– a single</a:t>
            </a:r>
            <a:r>
              <a:rPr lang="en-US" sz="2400" b="1" dirty="0">
                <a:solidFill>
                  <a:srgbClr val="055C71"/>
                </a:solidFill>
                <a:cs typeface="Arial" panose="020B0604020202020204" pitchFamily="34" charset="0"/>
              </a:rPr>
              <a:t>-</a:t>
            </a:r>
            <a:r>
              <a:rPr lang="en-US" sz="2800" b="1" dirty="0">
                <a:solidFill>
                  <a:srgbClr val="055C71"/>
                </a:solidFill>
                <a:cs typeface="Arial" panose="020B0604020202020204" pitchFamily="34" charset="0"/>
              </a:rPr>
              <a:t>use store, typically between 10,000 and 100,000 square feet or more, such as a large bookstore, office supply store, dark store, pet store, electronics store, or toy store</a:t>
            </a:r>
            <a:r>
              <a:rPr lang="en-US" sz="2800" b="1" baseline="30000" dirty="0">
                <a:solidFill>
                  <a:srgbClr val="055C71"/>
                </a:solidFill>
                <a:cs typeface="Arial" panose="020B0604020202020204" pitchFamily="34" charset="0"/>
              </a:rPr>
              <a:t>(1)</a:t>
            </a:r>
          </a:p>
          <a:p>
            <a:endParaRPr lang="en-US" sz="2800" b="1" baseline="30000" dirty="0">
              <a:solidFill>
                <a:srgbClr val="055C71"/>
              </a:solidFill>
              <a:cs typeface="Arial" panose="020B0604020202020204" pitchFamily="34" charset="0"/>
            </a:endParaRPr>
          </a:p>
          <a:p>
            <a:r>
              <a:rPr lang="en-US" sz="2800" b="1" dirty="0">
                <a:solidFill>
                  <a:srgbClr val="055C71"/>
                </a:solidFill>
                <a:cs typeface="Arial" panose="020B0604020202020204" pitchFamily="34" charset="0"/>
              </a:rPr>
              <a:t>Other characteristics – high ceilings, minimal glass façade</a:t>
            </a:r>
          </a:p>
          <a:p>
            <a:endParaRPr lang="en-US" sz="2800" b="1" dirty="0">
              <a:solidFill>
                <a:srgbClr val="055C7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553027" y="6172200"/>
            <a:ext cx="8133773" cy="430887"/>
          </a:xfrm>
          <a:prstGeom prst="rect">
            <a:avLst/>
          </a:prstGeom>
          <a:noFill/>
        </p:spPr>
        <p:txBody>
          <a:bodyPr wrap="square" rtlCol="0">
            <a:spAutoFit/>
          </a:bodyPr>
          <a:lstStyle/>
          <a:p>
            <a:pPr lvl="0"/>
            <a:r>
              <a:rPr lang="en-US" sz="1100" b="1" baseline="30000" dirty="0">
                <a:solidFill>
                  <a:schemeClr val="tx2"/>
                </a:solidFill>
              </a:rPr>
              <a:t>(1) </a:t>
            </a:r>
            <a:r>
              <a:rPr lang="en-US" sz="1100" b="1" dirty="0">
                <a:solidFill>
                  <a:schemeClr val="tx2"/>
                </a:solidFill>
              </a:rPr>
              <a:t>ICSC </a:t>
            </a:r>
            <a:r>
              <a:rPr lang="en-US" sz="1100" b="1" i="1" dirty="0">
                <a:solidFill>
                  <a:schemeClr val="tx2"/>
                </a:solidFill>
              </a:rPr>
              <a:t>Dictionary of Shopping Centers, 2005</a:t>
            </a:r>
            <a:r>
              <a:rPr lang="en-US" sz="1100" b="1" dirty="0">
                <a:solidFill>
                  <a:schemeClr val="tx2"/>
                </a:solidFill>
              </a:rPr>
              <a:t>, page 12 and Appraisal Institute’s </a:t>
            </a:r>
            <a:r>
              <a:rPr lang="en-US" sz="1100" b="1" i="1" dirty="0">
                <a:solidFill>
                  <a:schemeClr val="tx2"/>
                </a:solidFill>
              </a:rPr>
              <a:t>The Dictionary of Real Estate Appraisal</a:t>
            </a:r>
            <a:r>
              <a:rPr lang="en-US" sz="1100" b="1" dirty="0">
                <a:solidFill>
                  <a:schemeClr val="tx2"/>
                </a:solidFill>
              </a:rPr>
              <a:t>, </a:t>
            </a:r>
            <a:r>
              <a:rPr lang="en-US" sz="1100" b="1" i="1" dirty="0">
                <a:solidFill>
                  <a:schemeClr val="tx2"/>
                </a:solidFill>
              </a:rPr>
              <a:t>Sixth Edition</a:t>
            </a:r>
            <a:r>
              <a:rPr lang="en-US" sz="1100" b="1" dirty="0">
                <a:solidFill>
                  <a:schemeClr val="tx2"/>
                </a:solidFill>
              </a:rPr>
              <a:t>,</a:t>
            </a:r>
          </a:p>
          <a:p>
            <a:pPr lvl="0"/>
            <a:r>
              <a:rPr lang="en-US" sz="1100" b="1" dirty="0">
                <a:solidFill>
                  <a:schemeClr val="tx2"/>
                </a:solidFill>
              </a:rPr>
              <a:t>    2015, page 22</a:t>
            </a:r>
          </a:p>
        </p:txBody>
      </p:sp>
      <p:sp>
        <p:nvSpPr>
          <p:cNvPr id="6" name="Slide Number Placeholder 5"/>
          <p:cNvSpPr>
            <a:spLocks noGrp="1"/>
          </p:cNvSpPr>
          <p:nvPr>
            <p:ph type="sldNum" sz="quarter" idx="12"/>
          </p:nvPr>
        </p:nvSpPr>
        <p:spPr/>
        <p:txBody>
          <a:bodyPr/>
          <a:lstStyle/>
          <a:p>
            <a:fld id="{B8F8BD3F-43DE-4E6F-8A8E-C4D8D465E29B}" type="slidenum">
              <a:rPr lang="en-US" smtClean="0"/>
              <a:t>24</a:t>
            </a:fld>
            <a:endParaRPr lang="en-US" dirty="0"/>
          </a:p>
        </p:txBody>
      </p:sp>
    </p:spTree>
    <p:extLst>
      <p:ext uri="{BB962C8B-B14F-4D97-AF65-F5344CB8AC3E}">
        <p14:creationId xmlns:p14="http://schemas.microsoft.com/office/powerpoint/2010/main" val="2691731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8372"/>
            <a:ext cx="6629400" cy="707886"/>
          </a:xfrm>
          <a:prstGeom prst="rect">
            <a:avLst/>
          </a:prstGeom>
          <a:noFill/>
        </p:spPr>
        <p:txBody>
          <a:bodyPr wrap="square" rtlCol="0">
            <a:spAutoFit/>
          </a:bodyPr>
          <a:lstStyle/>
          <a:p>
            <a:r>
              <a:rPr lang="en-US" sz="4000" b="1" dirty="0" smtClean="0">
                <a:solidFill>
                  <a:schemeClr val="bg1"/>
                </a:solidFill>
                <a:cs typeface="Arial" panose="020B0604020202020204" pitchFamily="34" charset="0"/>
              </a:rPr>
              <a:t>Big-Box Definition </a:t>
            </a:r>
            <a:r>
              <a:rPr lang="en-US" sz="4000" b="1" dirty="0">
                <a:solidFill>
                  <a:schemeClr val="bg1"/>
                </a:solidFill>
                <a:cs typeface="Arial" panose="020B0604020202020204" pitchFamily="34" charset="0"/>
              </a:rPr>
              <a:t>is </a:t>
            </a:r>
            <a:r>
              <a:rPr lang="en-US" sz="4000" b="1" dirty="0" smtClean="0">
                <a:solidFill>
                  <a:schemeClr val="bg1"/>
                </a:solidFill>
                <a:cs typeface="Arial" panose="020B0604020202020204" pitchFamily="34" charset="0"/>
              </a:rPr>
              <a:t>Evolving</a:t>
            </a:r>
            <a:endParaRPr lang="en-US" sz="4000" b="1" dirty="0">
              <a:solidFill>
                <a:schemeClr val="bg1"/>
              </a:solidFill>
              <a:cs typeface="Arial" panose="020B0604020202020204" pitchFamily="34" charset="0"/>
            </a:endParaRPr>
          </a:p>
        </p:txBody>
      </p:sp>
      <p:sp>
        <p:nvSpPr>
          <p:cNvPr id="2" name="Rectangle 1"/>
          <p:cNvSpPr/>
          <p:nvPr/>
        </p:nvSpPr>
        <p:spPr>
          <a:xfrm>
            <a:off x="533400" y="1752600"/>
            <a:ext cx="8115300" cy="3539430"/>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055C71"/>
                </a:solidFill>
                <a:cs typeface="Arial" panose="020B0604020202020204" pitchFamily="34" charset="0"/>
              </a:rPr>
              <a:t>Originally referred to as single-story, high ceiling structures</a:t>
            </a:r>
          </a:p>
          <a:p>
            <a:pPr marL="457200" indent="-457200">
              <a:buFont typeface="Arial" panose="020B0604020202020204" pitchFamily="34" charset="0"/>
              <a:buChar char="•"/>
            </a:pPr>
            <a:endParaRPr lang="en-US" sz="2800" b="1" dirty="0">
              <a:solidFill>
                <a:srgbClr val="055C71"/>
              </a:solidFill>
              <a:cs typeface="Arial" panose="020B0604020202020204" pitchFamily="34" charset="0"/>
            </a:endParaRPr>
          </a:p>
          <a:p>
            <a:pPr marL="457200" indent="-457200">
              <a:buFont typeface="Arial" panose="020B0604020202020204" pitchFamily="34" charset="0"/>
              <a:buChar char="•"/>
            </a:pPr>
            <a:r>
              <a:rPr lang="en-US" sz="2800" b="1" dirty="0">
                <a:solidFill>
                  <a:srgbClr val="055C71"/>
                </a:solidFill>
                <a:cs typeface="Arial" panose="020B0604020202020204" pitchFamily="34" charset="0"/>
              </a:rPr>
              <a:t>Some definitions now include multistory retail structure, such as department stores and larger size boxes</a:t>
            </a:r>
          </a:p>
          <a:p>
            <a:pPr marL="457200" indent="-457200">
              <a:buFont typeface="Arial" panose="020B0604020202020204" pitchFamily="34" charset="0"/>
              <a:buChar char="•"/>
            </a:pPr>
            <a:endParaRPr lang="en-US" sz="2800" b="1" dirty="0">
              <a:solidFill>
                <a:srgbClr val="055C71"/>
              </a:solidFill>
              <a:cs typeface="Arial" panose="020B0604020202020204" pitchFamily="34" charset="0"/>
            </a:endParaRPr>
          </a:p>
          <a:p>
            <a:pPr marL="457200" indent="-457200">
              <a:buFont typeface="Arial" panose="020B0604020202020204" pitchFamily="34" charset="0"/>
              <a:buChar char="•"/>
            </a:pPr>
            <a:r>
              <a:rPr lang="en-US" sz="2800" b="1" dirty="0">
                <a:solidFill>
                  <a:srgbClr val="055C71"/>
                </a:solidFill>
                <a:cs typeface="Arial" panose="020B0604020202020204" pitchFamily="34" charset="0"/>
              </a:rPr>
              <a:t>The definition is not the issue!</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25</a:t>
            </a:fld>
            <a:endParaRPr lang="en-US" dirty="0"/>
          </a:p>
        </p:txBody>
      </p:sp>
    </p:spTree>
    <p:extLst>
      <p:ext uri="{BB962C8B-B14F-4D97-AF65-F5344CB8AC3E}">
        <p14:creationId xmlns:p14="http://schemas.microsoft.com/office/powerpoint/2010/main" val="104596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76200"/>
            <a:ext cx="7067550" cy="707886"/>
          </a:xfrm>
          <a:prstGeom prst="rect">
            <a:avLst/>
          </a:prstGeom>
          <a:noFill/>
        </p:spPr>
        <p:txBody>
          <a:bodyPr wrap="square" rtlCol="0">
            <a:spAutoFit/>
          </a:bodyPr>
          <a:lstStyle/>
          <a:p>
            <a:r>
              <a:rPr lang="en-US" sz="4000" b="1" dirty="0" smtClean="0">
                <a:solidFill>
                  <a:schemeClr val="bg1"/>
                </a:solidFill>
                <a:cs typeface="Arial" panose="020B0604020202020204" pitchFamily="34" charset="0"/>
              </a:rPr>
              <a:t>Big</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ox Store Type Examples</a:t>
            </a:r>
            <a:endParaRPr lang="en-US" sz="4000" b="1" dirty="0">
              <a:solidFill>
                <a:schemeClr val="bg1"/>
              </a:solidFill>
              <a:cs typeface="Arial" panose="020B0604020202020204" pitchFamily="34" charset="0"/>
            </a:endParaRPr>
          </a:p>
        </p:txBody>
      </p:sp>
      <p:sp>
        <p:nvSpPr>
          <p:cNvPr id="2" name="Rectangle 1"/>
          <p:cNvSpPr/>
          <p:nvPr/>
        </p:nvSpPr>
        <p:spPr>
          <a:xfrm>
            <a:off x="485775" y="1143000"/>
            <a:ext cx="8153400" cy="5016758"/>
          </a:xfrm>
          <a:prstGeom prst="rect">
            <a:avLst/>
          </a:prstGeom>
        </p:spPr>
        <p:txBody>
          <a:bodyPr wrap="square">
            <a:spAutoFit/>
          </a:bodyPr>
          <a:lstStyle/>
          <a:p>
            <a:pPr marL="457200" indent="-457200">
              <a:buFont typeface="Arial" panose="020B0604020202020204" pitchFamily="34" charset="0"/>
              <a:buChar char="•"/>
            </a:pPr>
            <a:r>
              <a:rPr lang="en-US" sz="3200" b="1" dirty="0">
                <a:solidFill>
                  <a:schemeClr val="tx2"/>
                </a:solidFill>
                <a:cs typeface="Arial" panose="020B0604020202020204" pitchFamily="34" charset="0"/>
              </a:rPr>
              <a:t>Discount department stores – Walmart, Target, Meijer, Kohl’s</a:t>
            </a:r>
          </a:p>
          <a:p>
            <a:pPr marL="457200" indent="-457200">
              <a:buFont typeface="Arial" panose="020B0604020202020204" pitchFamily="34" charset="0"/>
              <a:buChar char="•"/>
            </a:pPr>
            <a:endParaRPr lang="en-US" sz="3200" b="1" dirty="0">
              <a:solidFill>
                <a:schemeClr val="tx2"/>
              </a:solidFill>
              <a:cs typeface="Arial" panose="020B0604020202020204" pitchFamily="34" charset="0"/>
            </a:endParaRPr>
          </a:p>
          <a:p>
            <a:pPr marL="457200" indent="-457200">
              <a:buFont typeface="Arial" panose="020B0604020202020204" pitchFamily="34" charset="0"/>
              <a:buChar char="•"/>
            </a:pPr>
            <a:r>
              <a:rPr lang="en-US" sz="3200" b="1" dirty="0">
                <a:solidFill>
                  <a:schemeClr val="tx2"/>
                </a:solidFill>
                <a:cs typeface="Arial" panose="020B0604020202020204" pitchFamily="34" charset="0"/>
              </a:rPr>
              <a:t>Specialty stores – Best Buy, Dick’s Sporting Goods, Office Depot, Lowe’s TJMaxx/Home Goods, PetSmart, Toys ‘R’ Us</a:t>
            </a:r>
          </a:p>
          <a:p>
            <a:pPr marL="457200" indent="-457200">
              <a:buFont typeface="Arial" panose="020B0604020202020204" pitchFamily="34" charset="0"/>
              <a:buChar char="•"/>
            </a:pPr>
            <a:endParaRPr lang="en-US" sz="3200" b="1" dirty="0">
              <a:solidFill>
                <a:schemeClr val="tx2"/>
              </a:solidFill>
              <a:cs typeface="Arial" panose="020B0604020202020204" pitchFamily="34" charset="0"/>
            </a:endParaRPr>
          </a:p>
          <a:p>
            <a:pPr marL="457200" indent="-457200">
              <a:buFont typeface="Arial" panose="020B0604020202020204" pitchFamily="34" charset="0"/>
              <a:buChar char="•"/>
            </a:pPr>
            <a:r>
              <a:rPr lang="en-US" sz="3200" b="1" dirty="0">
                <a:solidFill>
                  <a:schemeClr val="tx2"/>
                </a:solidFill>
                <a:cs typeface="Arial" panose="020B0604020202020204" pitchFamily="34" charset="0"/>
              </a:rPr>
              <a:t>Warehouse stores – Sam’s Club, Costco, BJ’s</a:t>
            </a:r>
            <a:endParaRPr lang="en-US" sz="3000" b="1" dirty="0">
              <a:solidFill>
                <a:schemeClr val="tx2"/>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26</a:t>
            </a:fld>
            <a:endParaRPr lang="en-US" dirty="0"/>
          </a:p>
        </p:txBody>
      </p:sp>
    </p:spTree>
    <p:extLst>
      <p:ext uri="{BB962C8B-B14F-4D97-AF65-F5344CB8AC3E}">
        <p14:creationId xmlns:p14="http://schemas.microsoft.com/office/powerpoint/2010/main" val="233018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8771"/>
            <a:ext cx="8915400" cy="646331"/>
          </a:xfrm>
          <a:prstGeom prst="rect">
            <a:avLst/>
          </a:prstGeom>
          <a:noFill/>
        </p:spPr>
        <p:txBody>
          <a:bodyPr wrap="square" rtlCol="0">
            <a:spAutoFit/>
          </a:bodyPr>
          <a:lstStyle/>
          <a:p>
            <a:r>
              <a:rPr lang="en-US" sz="3600" b="1" dirty="0">
                <a:solidFill>
                  <a:schemeClr val="bg1"/>
                </a:solidFill>
                <a:cs typeface="Arial" panose="020B0604020202020204" pitchFamily="34" charset="0"/>
              </a:rPr>
              <a:t>Definitions that </a:t>
            </a:r>
            <a:r>
              <a:rPr lang="en-US" sz="3600" b="1" dirty="0" smtClean="0">
                <a:solidFill>
                  <a:schemeClr val="bg1"/>
                </a:solidFill>
                <a:cs typeface="Arial" panose="020B0604020202020204" pitchFamily="34" charset="0"/>
              </a:rPr>
              <a:t>Cause </a:t>
            </a:r>
            <a:r>
              <a:rPr lang="en-US" sz="3600" b="1" dirty="0" smtClean="0">
                <a:solidFill>
                  <a:schemeClr val="bg1"/>
                </a:solidFill>
                <a:cs typeface="Arial" panose="020B0604020202020204" pitchFamily="34" charset="0"/>
              </a:rPr>
              <a:t>P</a:t>
            </a:r>
            <a:r>
              <a:rPr lang="en-US" sz="3600" b="1" dirty="0" smtClean="0">
                <a:solidFill>
                  <a:schemeClr val="bg1"/>
                </a:solidFill>
                <a:cs typeface="Arial" panose="020B0604020202020204" pitchFamily="34" charset="0"/>
              </a:rPr>
              <a:t>roblems/Confusion</a:t>
            </a:r>
            <a:endParaRPr lang="en-US" sz="3600" b="1" dirty="0">
              <a:solidFill>
                <a:schemeClr val="bg1"/>
              </a:solidFill>
              <a:cs typeface="Arial" panose="020B0604020202020204" pitchFamily="34" charset="0"/>
            </a:endParaRPr>
          </a:p>
        </p:txBody>
      </p:sp>
      <p:sp>
        <p:nvSpPr>
          <p:cNvPr id="2" name="Rectangle 1"/>
          <p:cNvSpPr/>
          <p:nvPr/>
        </p:nvSpPr>
        <p:spPr>
          <a:xfrm>
            <a:off x="599209" y="1143000"/>
            <a:ext cx="8115300" cy="4760278"/>
          </a:xfrm>
          <a:prstGeom prst="rect">
            <a:avLst/>
          </a:prstGeom>
        </p:spPr>
        <p:txBody>
          <a:bodyPr wrap="square">
            <a:spAutoFit/>
          </a:bodyPr>
          <a:lstStyle/>
          <a:p>
            <a:r>
              <a:rPr lang="en-US" sz="2600" b="1" dirty="0">
                <a:solidFill>
                  <a:srgbClr val="FF0000"/>
                </a:solidFill>
                <a:cs typeface="Arial" panose="020B0604020202020204" pitchFamily="34" charset="0"/>
              </a:rPr>
              <a:t>“Market rent </a:t>
            </a:r>
            <a:r>
              <a:rPr lang="en-US" sz="2600" b="1" dirty="0">
                <a:solidFill>
                  <a:srgbClr val="055C71"/>
                </a:solidFill>
                <a:cs typeface="Arial" panose="020B0604020202020204" pitchFamily="34" charset="0"/>
              </a:rPr>
              <a:t>– the most probable rent that a property should bring in a competitive and open market reflecting the conditions and restrictions of a specified lease agreement, including the rental adjustment and revaluation, permitted uses, use restrictions, expense obligations, term, concessions, renewal and purchase options and tenant improvements TIs.”</a:t>
            </a:r>
            <a:r>
              <a:rPr lang="en-US" sz="2600" b="1" baseline="30000" dirty="0">
                <a:solidFill>
                  <a:srgbClr val="055C71"/>
                </a:solidFill>
                <a:cs typeface="Arial" panose="020B0604020202020204" pitchFamily="34" charset="0"/>
              </a:rPr>
              <a:t>(1)</a:t>
            </a:r>
          </a:p>
          <a:p>
            <a:endParaRPr lang="en-US" sz="2600" b="1" baseline="30000" dirty="0">
              <a:solidFill>
                <a:srgbClr val="055C71"/>
              </a:solidFill>
              <a:cs typeface="Arial" panose="020B0604020202020204" pitchFamily="34" charset="0"/>
            </a:endParaRPr>
          </a:p>
          <a:p>
            <a:r>
              <a:rPr lang="en-US" sz="2600" b="1" dirty="0">
                <a:solidFill>
                  <a:srgbClr val="055C71"/>
                </a:solidFill>
                <a:cs typeface="Arial" panose="020B0604020202020204" pitchFamily="34" charset="0"/>
              </a:rPr>
              <a:t>The definition does not say that the property must be considered as an older structure, with significant  functional and external obsolescence.  For that matter, it does not say the property must be vacant.</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601518" y="6172200"/>
            <a:ext cx="5982728" cy="261610"/>
          </a:xfrm>
          <a:prstGeom prst="rect">
            <a:avLst/>
          </a:prstGeom>
          <a:noFill/>
        </p:spPr>
        <p:txBody>
          <a:bodyPr wrap="none" rtlCol="0">
            <a:spAutoFit/>
          </a:bodyPr>
          <a:lstStyle/>
          <a:p>
            <a:pPr lvl="0"/>
            <a:r>
              <a:rPr lang="en-US" sz="1100" b="1" baseline="30000" dirty="0">
                <a:solidFill>
                  <a:schemeClr val="tx2"/>
                </a:solidFill>
              </a:rPr>
              <a:t>(1) </a:t>
            </a:r>
            <a:r>
              <a:rPr lang="en-US" sz="1100" b="1" dirty="0">
                <a:solidFill>
                  <a:schemeClr val="tx2"/>
                </a:solidFill>
              </a:rPr>
              <a:t>Appraisal Institute’s </a:t>
            </a:r>
            <a:r>
              <a:rPr lang="en-US" sz="1100" b="1" i="1" dirty="0">
                <a:solidFill>
                  <a:schemeClr val="tx2"/>
                </a:solidFill>
              </a:rPr>
              <a:t>The Dictionary of Real Estate Appraisal</a:t>
            </a:r>
            <a:r>
              <a:rPr lang="en-US" sz="1100" b="1" dirty="0">
                <a:solidFill>
                  <a:schemeClr val="tx2"/>
                </a:solidFill>
              </a:rPr>
              <a:t>, </a:t>
            </a:r>
            <a:r>
              <a:rPr lang="en-US" sz="1100" b="1" i="1" dirty="0">
                <a:solidFill>
                  <a:schemeClr val="tx2"/>
                </a:solidFill>
              </a:rPr>
              <a:t>Sixth Edition</a:t>
            </a:r>
            <a:r>
              <a:rPr lang="en-US" sz="1100" b="1" dirty="0">
                <a:solidFill>
                  <a:schemeClr val="tx2"/>
                </a:solidFill>
              </a:rPr>
              <a:t>, 2015, page 140</a:t>
            </a:r>
          </a:p>
        </p:txBody>
      </p:sp>
      <p:sp>
        <p:nvSpPr>
          <p:cNvPr id="6" name="Slide Number Placeholder 5"/>
          <p:cNvSpPr>
            <a:spLocks noGrp="1"/>
          </p:cNvSpPr>
          <p:nvPr>
            <p:ph type="sldNum" sz="quarter" idx="12"/>
          </p:nvPr>
        </p:nvSpPr>
        <p:spPr/>
        <p:txBody>
          <a:bodyPr/>
          <a:lstStyle/>
          <a:p>
            <a:fld id="{B8F8BD3F-43DE-4E6F-8A8E-C4D8D465E29B}" type="slidenum">
              <a:rPr lang="en-US" smtClean="0"/>
              <a:t>27</a:t>
            </a:fld>
            <a:endParaRPr lang="en-US" dirty="0"/>
          </a:p>
        </p:txBody>
      </p:sp>
    </p:spTree>
    <p:extLst>
      <p:ext uri="{BB962C8B-B14F-4D97-AF65-F5344CB8AC3E}">
        <p14:creationId xmlns:p14="http://schemas.microsoft.com/office/powerpoint/2010/main" val="230403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8771"/>
            <a:ext cx="8915400" cy="646331"/>
          </a:xfrm>
          <a:prstGeom prst="rect">
            <a:avLst/>
          </a:prstGeom>
          <a:noFill/>
        </p:spPr>
        <p:txBody>
          <a:bodyPr wrap="square" rtlCol="0">
            <a:spAutoFit/>
          </a:bodyPr>
          <a:lstStyle/>
          <a:p>
            <a:r>
              <a:rPr lang="en-US" sz="3600" b="1" dirty="0">
                <a:solidFill>
                  <a:schemeClr val="bg1"/>
                </a:solidFill>
                <a:cs typeface="Arial" panose="020B0604020202020204" pitchFamily="34" charset="0"/>
              </a:rPr>
              <a:t>Definitions that </a:t>
            </a:r>
            <a:r>
              <a:rPr lang="en-US" sz="3600" b="1" dirty="0" smtClean="0">
                <a:solidFill>
                  <a:schemeClr val="bg1"/>
                </a:solidFill>
                <a:cs typeface="Arial" panose="020B0604020202020204" pitchFamily="34" charset="0"/>
              </a:rPr>
              <a:t>Cause </a:t>
            </a:r>
            <a:r>
              <a:rPr lang="en-US" sz="3600" b="1" dirty="0" smtClean="0">
                <a:solidFill>
                  <a:schemeClr val="bg1"/>
                </a:solidFill>
                <a:cs typeface="Arial" panose="020B0604020202020204" pitchFamily="34" charset="0"/>
              </a:rPr>
              <a:t>P</a:t>
            </a:r>
            <a:r>
              <a:rPr lang="en-US" sz="3600" b="1" dirty="0" smtClean="0">
                <a:solidFill>
                  <a:schemeClr val="bg1"/>
                </a:solidFill>
                <a:cs typeface="Arial" panose="020B0604020202020204" pitchFamily="34" charset="0"/>
              </a:rPr>
              <a:t>roblems/Confusion</a:t>
            </a:r>
            <a:endParaRPr lang="en-US" sz="3600" b="1" dirty="0">
              <a:solidFill>
                <a:schemeClr val="bg1"/>
              </a:solidFill>
              <a:cs typeface="Arial" panose="020B0604020202020204" pitchFamily="34" charset="0"/>
            </a:endParaRPr>
          </a:p>
        </p:txBody>
      </p:sp>
      <p:sp>
        <p:nvSpPr>
          <p:cNvPr id="2" name="Rectangle 1"/>
          <p:cNvSpPr/>
          <p:nvPr/>
        </p:nvSpPr>
        <p:spPr>
          <a:xfrm>
            <a:off x="601518" y="1905000"/>
            <a:ext cx="8115300" cy="2246769"/>
          </a:xfrm>
          <a:prstGeom prst="rect">
            <a:avLst/>
          </a:prstGeom>
        </p:spPr>
        <p:txBody>
          <a:bodyPr wrap="square">
            <a:spAutoFit/>
          </a:bodyPr>
          <a:lstStyle/>
          <a:p>
            <a:r>
              <a:rPr lang="en-US" sz="2800" b="1" dirty="0">
                <a:solidFill>
                  <a:srgbClr val="FF0000"/>
                </a:solidFill>
                <a:cs typeface="Arial" panose="020B0604020202020204" pitchFamily="34" charset="0"/>
              </a:rPr>
              <a:t>First-generation space </a:t>
            </a:r>
            <a:r>
              <a:rPr lang="en-US" sz="2800" b="1" dirty="0">
                <a:solidFill>
                  <a:srgbClr val="055C71"/>
                </a:solidFill>
                <a:cs typeface="Arial" panose="020B0604020202020204" pitchFamily="34" charset="0"/>
              </a:rPr>
              <a:t>– a building or space designed to be functionally and economically efficient for the original tenant or a similar class of tenants over a period of time, during which the space retains its original utility and desirability.</a:t>
            </a:r>
            <a:r>
              <a:rPr lang="en-US" sz="2800" b="1" baseline="30000" dirty="0">
                <a:solidFill>
                  <a:srgbClr val="055C71"/>
                </a:solidFill>
                <a:cs typeface="Arial" panose="020B0604020202020204" pitchFamily="34" charset="0"/>
              </a:rPr>
              <a:t>(1)</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601518" y="6172200"/>
            <a:ext cx="5737468" cy="261610"/>
          </a:xfrm>
          <a:prstGeom prst="rect">
            <a:avLst/>
          </a:prstGeom>
          <a:noFill/>
        </p:spPr>
        <p:txBody>
          <a:bodyPr wrap="none" rtlCol="0">
            <a:spAutoFit/>
          </a:bodyPr>
          <a:lstStyle/>
          <a:p>
            <a:pPr lvl="0"/>
            <a:r>
              <a:rPr lang="en-US" sz="1100" b="1" baseline="30000" dirty="0">
                <a:solidFill>
                  <a:schemeClr val="tx2"/>
                </a:solidFill>
              </a:rPr>
              <a:t>(1) </a:t>
            </a:r>
            <a:r>
              <a:rPr lang="en-US" sz="1100" b="1" dirty="0">
                <a:solidFill>
                  <a:schemeClr val="tx2"/>
                </a:solidFill>
              </a:rPr>
              <a:t>Appraisal Institute’s </a:t>
            </a:r>
            <a:r>
              <a:rPr lang="en-US" sz="1100" b="1" i="1" dirty="0">
                <a:solidFill>
                  <a:schemeClr val="tx2"/>
                </a:solidFill>
              </a:rPr>
              <a:t>The Dictionary of Real Estate Appraisal</a:t>
            </a:r>
            <a:r>
              <a:rPr lang="en-US" sz="1100" b="1" dirty="0">
                <a:solidFill>
                  <a:schemeClr val="tx2"/>
                </a:solidFill>
              </a:rPr>
              <a:t>, </a:t>
            </a:r>
            <a:r>
              <a:rPr lang="en-US" sz="1100" b="1" i="1" dirty="0">
                <a:solidFill>
                  <a:schemeClr val="tx2"/>
                </a:solidFill>
              </a:rPr>
              <a:t>Sixth Edition</a:t>
            </a:r>
            <a:r>
              <a:rPr lang="en-US" sz="1100" b="1" dirty="0">
                <a:solidFill>
                  <a:schemeClr val="tx2"/>
                </a:solidFill>
              </a:rPr>
              <a:t>, 2015, page 92)</a:t>
            </a:r>
          </a:p>
        </p:txBody>
      </p:sp>
      <p:sp>
        <p:nvSpPr>
          <p:cNvPr id="6" name="Slide Number Placeholder 5"/>
          <p:cNvSpPr>
            <a:spLocks noGrp="1"/>
          </p:cNvSpPr>
          <p:nvPr>
            <p:ph type="sldNum" sz="quarter" idx="12"/>
          </p:nvPr>
        </p:nvSpPr>
        <p:spPr/>
        <p:txBody>
          <a:bodyPr/>
          <a:lstStyle/>
          <a:p>
            <a:fld id="{B8F8BD3F-43DE-4E6F-8A8E-C4D8D465E29B}" type="slidenum">
              <a:rPr lang="en-US" smtClean="0"/>
              <a:t>28</a:t>
            </a:fld>
            <a:endParaRPr lang="en-US" dirty="0"/>
          </a:p>
        </p:txBody>
      </p:sp>
    </p:spTree>
    <p:extLst>
      <p:ext uri="{BB962C8B-B14F-4D97-AF65-F5344CB8AC3E}">
        <p14:creationId xmlns:p14="http://schemas.microsoft.com/office/powerpoint/2010/main" val="662346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8771"/>
            <a:ext cx="8915400" cy="646331"/>
          </a:xfrm>
          <a:prstGeom prst="rect">
            <a:avLst/>
          </a:prstGeom>
          <a:noFill/>
        </p:spPr>
        <p:txBody>
          <a:bodyPr wrap="square" rtlCol="0">
            <a:spAutoFit/>
          </a:bodyPr>
          <a:lstStyle/>
          <a:p>
            <a:r>
              <a:rPr lang="en-US" sz="3600" b="1" dirty="0">
                <a:solidFill>
                  <a:schemeClr val="bg1"/>
                </a:solidFill>
                <a:cs typeface="Arial" panose="020B0604020202020204" pitchFamily="34" charset="0"/>
              </a:rPr>
              <a:t>Definitions that </a:t>
            </a:r>
            <a:r>
              <a:rPr lang="en-US" sz="3600" b="1" dirty="0" smtClean="0">
                <a:solidFill>
                  <a:schemeClr val="bg1"/>
                </a:solidFill>
                <a:cs typeface="Arial" panose="020B0604020202020204" pitchFamily="34" charset="0"/>
              </a:rPr>
              <a:t>Cause </a:t>
            </a:r>
            <a:r>
              <a:rPr lang="en-US" sz="3600" b="1" dirty="0" smtClean="0">
                <a:solidFill>
                  <a:schemeClr val="bg1"/>
                </a:solidFill>
                <a:cs typeface="Arial" panose="020B0604020202020204" pitchFamily="34" charset="0"/>
              </a:rPr>
              <a:t>P</a:t>
            </a:r>
            <a:r>
              <a:rPr lang="en-US" sz="3600" b="1" dirty="0" smtClean="0">
                <a:solidFill>
                  <a:schemeClr val="bg1"/>
                </a:solidFill>
                <a:cs typeface="Arial" panose="020B0604020202020204" pitchFamily="34" charset="0"/>
              </a:rPr>
              <a:t>roblems/Confusion</a:t>
            </a:r>
            <a:endParaRPr lang="en-US" sz="3600" b="1" dirty="0">
              <a:solidFill>
                <a:schemeClr val="bg1"/>
              </a:solidFill>
              <a:cs typeface="Arial" panose="020B0604020202020204" pitchFamily="34" charset="0"/>
            </a:endParaRPr>
          </a:p>
        </p:txBody>
      </p:sp>
      <p:sp>
        <p:nvSpPr>
          <p:cNvPr id="2" name="Rectangle 1"/>
          <p:cNvSpPr/>
          <p:nvPr/>
        </p:nvSpPr>
        <p:spPr>
          <a:xfrm>
            <a:off x="447139" y="3041169"/>
            <a:ext cx="8115300" cy="2893100"/>
          </a:xfrm>
          <a:prstGeom prst="rect">
            <a:avLst/>
          </a:prstGeom>
        </p:spPr>
        <p:txBody>
          <a:bodyPr wrap="square">
            <a:spAutoFit/>
          </a:bodyPr>
          <a:lstStyle/>
          <a:p>
            <a:r>
              <a:rPr lang="en-US" sz="2600" b="1" dirty="0">
                <a:solidFill>
                  <a:srgbClr val="FF0000"/>
                </a:solidFill>
                <a:cs typeface="Arial" panose="020B0604020202020204" pitchFamily="34" charset="0"/>
              </a:rPr>
              <a:t>Second-generation space </a:t>
            </a:r>
            <a:r>
              <a:rPr lang="en-US" sz="2600" b="1" dirty="0">
                <a:solidFill>
                  <a:srgbClr val="055C71"/>
                </a:solidFill>
                <a:cs typeface="Arial" panose="020B0604020202020204" pitchFamily="34" charset="0"/>
              </a:rPr>
              <a:t>– a building or space whose design is no longer functionally and economically efficient for the original tenant or a similar class of tenant.  The space no longer retains its original utility and desirability and must now be used by a tenant other than the original tenant or similar class of tenant.</a:t>
            </a:r>
            <a:r>
              <a:rPr lang="en-US" sz="2600" b="1" baseline="30000" dirty="0">
                <a:solidFill>
                  <a:srgbClr val="055C71"/>
                </a:solidFill>
                <a:cs typeface="Arial" panose="020B0604020202020204" pitchFamily="34" charset="0"/>
              </a:rPr>
              <a:t>(2)</a:t>
            </a:r>
            <a:r>
              <a:rPr lang="en-US" sz="2600" b="1" dirty="0">
                <a:solidFill>
                  <a:srgbClr val="055C71"/>
                </a:solidFill>
                <a:cs typeface="Arial" panose="020B0604020202020204" pitchFamily="34" charset="0"/>
              </a:rPr>
              <a:t>  </a:t>
            </a:r>
            <a:endParaRPr lang="en-US" sz="2600" b="1" baseline="30000" dirty="0">
              <a:solidFill>
                <a:srgbClr val="055C7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Rectangle 5"/>
          <p:cNvSpPr/>
          <p:nvPr/>
        </p:nvSpPr>
        <p:spPr>
          <a:xfrm>
            <a:off x="433284" y="990600"/>
            <a:ext cx="8305800" cy="2092881"/>
          </a:xfrm>
          <a:prstGeom prst="rect">
            <a:avLst/>
          </a:prstGeom>
        </p:spPr>
        <p:txBody>
          <a:bodyPr wrap="square">
            <a:spAutoFit/>
          </a:bodyPr>
          <a:lstStyle/>
          <a:p>
            <a:r>
              <a:rPr lang="en-US" sz="2600" b="1" dirty="0">
                <a:solidFill>
                  <a:srgbClr val="FF0000"/>
                </a:solidFill>
                <a:cs typeface="Arial" panose="020B0604020202020204" pitchFamily="34" charset="0"/>
              </a:rPr>
              <a:t>Second-generation space </a:t>
            </a:r>
            <a:r>
              <a:rPr lang="en-US" sz="2600" b="1" dirty="0">
                <a:solidFill>
                  <a:srgbClr val="055C71"/>
                </a:solidFill>
                <a:cs typeface="Arial" panose="020B0604020202020204" pitchFamily="34" charset="0"/>
              </a:rPr>
              <a:t>– a building or space used by a tenant other than the original tenant; often functionally obsolete before refurbishment but sometimes containing tenant improvements that can be reused by a new tenant.</a:t>
            </a:r>
            <a:r>
              <a:rPr lang="en-US" sz="2600" b="1" baseline="30000" dirty="0">
                <a:solidFill>
                  <a:srgbClr val="055C71"/>
                </a:solidFill>
                <a:cs typeface="Arial" panose="020B0604020202020204" pitchFamily="34" charset="0"/>
              </a:rPr>
              <a:t>(1)</a:t>
            </a:r>
          </a:p>
        </p:txBody>
      </p:sp>
      <p:sp>
        <p:nvSpPr>
          <p:cNvPr id="7" name="TextBox 6"/>
          <p:cNvSpPr txBox="1"/>
          <p:nvPr/>
        </p:nvSpPr>
        <p:spPr>
          <a:xfrm>
            <a:off x="455221" y="6019800"/>
            <a:ext cx="5913798" cy="430887"/>
          </a:xfrm>
          <a:prstGeom prst="rect">
            <a:avLst/>
          </a:prstGeom>
          <a:noFill/>
        </p:spPr>
        <p:txBody>
          <a:bodyPr wrap="none" rtlCol="0">
            <a:spAutoFit/>
          </a:bodyPr>
          <a:lstStyle/>
          <a:p>
            <a:pPr marL="228600" lvl="0" indent="-228600">
              <a:buAutoNum type="arabicParenBoth"/>
            </a:pPr>
            <a:r>
              <a:rPr lang="en-US" sz="1100" b="1" dirty="0">
                <a:solidFill>
                  <a:schemeClr val="tx2"/>
                </a:solidFill>
              </a:rPr>
              <a:t>Appraisal Institute’s </a:t>
            </a:r>
            <a:r>
              <a:rPr lang="en-US" sz="1100" b="1" i="1" dirty="0">
                <a:solidFill>
                  <a:schemeClr val="tx2"/>
                </a:solidFill>
              </a:rPr>
              <a:t>The Dictionary of Real Estate Appraisal</a:t>
            </a:r>
            <a:r>
              <a:rPr lang="en-US" sz="1100" b="1" dirty="0">
                <a:solidFill>
                  <a:schemeClr val="tx2"/>
                </a:solidFill>
              </a:rPr>
              <a:t>, </a:t>
            </a:r>
            <a:r>
              <a:rPr lang="en-US" sz="1100" b="1" i="1" dirty="0">
                <a:solidFill>
                  <a:schemeClr val="tx2"/>
                </a:solidFill>
              </a:rPr>
              <a:t>Sixth Edition</a:t>
            </a:r>
            <a:r>
              <a:rPr lang="en-US" sz="1100" b="1" dirty="0">
                <a:solidFill>
                  <a:schemeClr val="tx2"/>
                </a:solidFill>
              </a:rPr>
              <a:t>, 2015, page 210</a:t>
            </a:r>
          </a:p>
          <a:p>
            <a:pPr marL="228600" lvl="0" indent="-228600">
              <a:buAutoNum type="arabicParenBoth"/>
            </a:pPr>
            <a:r>
              <a:rPr lang="en-US" sz="1100" b="1" dirty="0">
                <a:solidFill>
                  <a:schemeClr val="tx2"/>
                </a:solidFill>
              </a:rPr>
              <a:t>Peter F. Korpacz, MAI, CRE, FRICS</a:t>
            </a:r>
          </a:p>
        </p:txBody>
      </p:sp>
      <p:cxnSp>
        <p:nvCxnSpPr>
          <p:cNvPr id="11" name="Straight Connector 10"/>
          <p:cNvCxnSpPr/>
          <p:nvPr/>
        </p:nvCxnSpPr>
        <p:spPr>
          <a:xfrm flipV="1">
            <a:off x="3429000" y="1430234"/>
            <a:ext cx="1600200" cy="779566"/>
          </a:xfrm>
          <a:prstGeom prst="line">
            <a:avLst/>
          </a:prstGeom>
          <a:ln w="1016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8F8BD3F-43DE-4E6F-8A8E-C4D8D465E29B}" type="slidenum">
              <a:rPr lang="en-US" smtClean="0"/>
              <a:t>29</a:t>
            </a:fld>
            <a:endParaRPr lang="en-US" dirty="0"/>
          </a:p>
        </p:txBody>
      </p:sp>
      <p:sp>
        <p:nvSpPr>
          <p:cNvPr id="8" name="Oval 7"/>
          <p:cNvSpPr/>
          <p:nvPr/>
        </p:nvSpPr>
        <p:spPr>
          <a:xfrm>
            <a:off x="3352800" y="1094608"/>
            <a:ext cx="1837789" cy="1525750"/>
          </a:xfrm>
          <a:prstGeom prst="ellipse">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961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6870" y="68372"/>
            <a:ext cx="697943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The </a:t>
            </a:r>
            <a:r>
              <a:rPr lang="en-US" sz="4000" b="1" dirty="0" smtClean="0">
                <a:solidFill>
                  <a:schemeClr val="bg1"/>
                </a:solidFill>
                <a:cs typeface="Arial" panose="020B0604020202020204" pitchFamily="34" charset="0"/>
              </a:rPr>
              <a:t>Essence </a:t>
            </a:r>
            <a:r>
              <a:rPr lang="en-US" sz="4000" b="1" dirty="0">
                <a:solidFill>
                  <a:schemeClr val="bg1"/>
                </a:solidFill>
                <a:cs typeface="Arial" panose="020B0604020202020204" pitchFamily="34" charset="0"/>
              </a:rPr>
              <a:t>of the </a:t>
            </a:r>
            <a:r>
              <a:rPr lang="en-US" sz="4000" b="1" dirty="0">
                <a:solidFill>
                  <a:schemeClr val="bg1"/>
                </a:solidFill>
                <a:cs typeface="Arial" panose="020B0604020202020204" pitchFamily="34" charset="0"/>
              </a:rPr>
              <a:t>P</a:t>
            </a:r>
            <a:r>
              <a:rPr lang="en-US" sz="4000" b="1" dirty="0" smtClean="0">
                <a:solidFill>
                  <a:schemeClr val="bg1"/>
                </a:solidFill>
                <a:cs typeface="Arial" panose="020B0604020202020204" pitchFamily="34" charset="0"/>
              </a:rPr>
              <a:t>roblem</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TextBox 5"/>
          <p:cNvSpPr txBox="1"/>
          <p:nvPr/>
        </p:nvSpPr>
        <p:spPr>
          <a:xfrm>
            <a:off x="4262033" y="1992360"/>
            <a:ext cx="4567158" cy="3416320"/>
          </a:xfrm>
          <a:prstGeom prst="rect">
            <a:avLst/>
          </a:prstGeom>
          <a:noFill/>
        </p:spPr>
        <p:txBody>
          <a:bodyPr wrap="square" rtlCol="0">
            <a:spAutoFit/>
          </a:bodyPr>
          <a:lstStyle/>
          <a:p>
            <a:pPr marL="285750" indent="-285750">
              <a:buFont typeface="Arial" charset="0"/>
              <a:buChar char="•"/>
            </a:pPr>
            <a:r>
              <a:rPr lang="en-US" sz="2400" b="1" dirty="0">
                <a:solidFill>
                  <a:schemeClr val="tx2"/>
                </a:solidFill>
              </a:rPr>
              <a:t>Do they have the same highest &amp; best use?</a:t>
            </a:r>
          </a:p>
          <a:p>
            <a:pPr marL="285750" indent="-285750">
              <a:buFont typeface="Arial" charset="0"/>
              <a:buChar char="•"/>
            </a:pPr>
            <a:endParaRPr lang="en-US" sz="2400" b="1" dirty="0">
              <a:solidFill>
                <a:schemeClr val="tx2"/>
              </a:solidFill>
            </a:endParaRPr>
          </a:p>
          <a:p>
            <a:pPr marL="285750" indent="-285750">
              <a:buFont typeface="Arial" charset="0"/>
              <a:buChar char="•"/>
            </a:pPr>
            <a:r>
              <a:rPr lang="en-US" sz="2400" b="1" dirty="0">
                <a:solidFill>
                  <a:schemeClr val="tx2"/>
                </a:solidFill>
              </a:rPr>
              <a:t>Are they worth the same (assuming similar size)?</a:t>
            </a:r>
          </a:p>
          <a:p>
            <a:pPr marL="285750" indent="-285750">
              <a:buFont typeface="Arial" charset="0"/>
              <a:buChar char="•"/>
            </a:pPr>
            <a:endParaRPr lang="en-US" sz="2400" b="1" dirty="0">
              <a:solidFill>
                <a:schemeClr val="tx2"/>
              </a:solidFill>
            </a:endParaRPr>
          </a:p>
          <a:p>
            <a:pPr marL="285750" indent="-285750">
              <a:buFont typeface="Arial" charset="0"/>
              <a:buChar char="•"/>
            </a:pPr>
            <a:r>
              <a:rPr lang="en-US" sz="2400" b="1" dirty="0">
                <a:solidFill>
                  <a:schemeClr val="tx2"/>
                </a:solidFill>
              </a:rPr>
              <a:t>Should appraiser use the same comps for both valuations?</a:t>
            </a:r>
          </a:p>
          <a:p>
            <a:endParaRPr lang="en-US" sz="2400" b="1" dirty="0">
              <a:solidFill>
                <a:schemeClr val="tx2"/>
              </a:solidFill>
            </a:endParaRPr>
          </a:p>
        </p:txBody>
      </p:sp>
      <p:sp>
        <p:nvSpPr>
          <p:cNvPr id="9" name="TextBox 8"/>
          <p:cNvSpPr txBox="1"/>
          <p:nvPr/>
        </p:nvSpPr>
        <p:spPr>
          <a:xfrm>
            <a:off x="1295400" y="3352800"/>
            <a:ext cx="1811714" cy="369332"/>
          </a:xfrm>
          <a:prstGeom prst="rect">
            <a:avLst/>
          </a:prstGeom>
          <a:noFill/>
        </p:spPr>
        <p:txBody>
          <a:bodyPr wrap="none" rtlCol="0">
            <a:spAutoFit/>
          </a:bodyPr>
          <a:lstStyle/>
          <a:p>
            <a:r>
              <a:rPr lang="en-US" dirty="0">
                <a:solidFill>
                  <a:schemeClr val="bg1"/>
                </a:solidFill>
              </a:rPr>
              <a:t>Former Walmart</a:t>
            </a:r>
          </a:p>
        </p:txBody>
      </p:sp>
      <p:sp>
        <p:nvSpPr>
          <p:cNvPr id="10" name="TextBox 9"/>
          <p:cNvSpPr txBox="1"/>
          <p:nvPr/>
        </p:nvSpPr>
        <p:spPr>
          <a:xfrm>
            <a:off x="1516870" y="5829795"/>
            <a:ext cx="1590244" cy="369332"/>
          </a:xfrm>
          <a:prstGeom prst="rect">
            <a:avLst/>
          </a:prstGeom>
          <a:noFill/>
        </p:spPr>
        <p:txBody>
          <a:bodyPr wrap="none" rtlCol="0">
            <a:spAutoFit/>
          </a:bodyPr>
          <a:lstStyle/>
          <a:p>
            <a:r>
              <a:rPr lang="en-US" dirty="0">
                <a:solidFill>
                  <a:schemeClr val="bg1"/>
                </a:solidFill>
              </a:rPr>
              <a:t>New Walmart</a:t>
            </a:r>
          </a:p>
        </p:txBody>
      </p:sp>
      <p:sp>
        <p:nvSpPr>
          <p:cNvPr id="14" name="TextBox 13"/>
          <p:cNvSpPr txBox="1"/>
          <p:nvPr/>
        </p:nvSpPr>
        <p:spPr>
          <a:xfrm>
            <a:off x="1516870" y="6093031"/>
            <a:ext cx="1590244" cy="369332"/>
          </a:xfrm>
          <a:prstGeom prst="rect">
            <a:avLst/>
          </a:prstGeom>
          <a:noFill/>
        </p:spPr>
        <p:txBody>
          <a:bodyPr wrap="none" rtlCol="0">
            <a:spAutoFit/>
          </a:bodyPr>
          <a:lstStyle/>
          <a:p>
            <a:r>
              <a:rPr lang="en-US" dirty="0">
                <a:solidFill>
                  <a:schemeClr val="bg1"/>
                </a:solidFill>
              </a:rPr>
              <a:t>New Walmart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54" y="947708"/>
            <a:ext cx="3830176" cy="2872632"/>
          </a:xfrm>
          <a:prstGeom prst="rect">
            <a:avLst/>
          </a:prstGeom>
        </p:spPr>
      </p:pic>
      <p:sp>
        <p:nvSpPr>
          <p:cNvPr id="17" name="TextBox 16"/>
          <p:cNvSpPr txBox="1"/>
          <p:nvPr/>
        </p:nvSpPr>
        <p:spPr>
          <a:xfrm>
            <a:off x="3078539" y="3037687"/>
            <a:ext cx="1711063" cy="646331"/>
          </a:xfrm>
          <a:prstGeom prst="rect">
            <a:avLst/>
          </a:prstGeom>
          <a:noFill/>
        </p:spPr>
        <p:txBody>
          <a:bodyPr wrap="square" rtlCol="0">
            <a:spAutoFit/>
          </a:bodyPr>
          <a:lstStyle/>
          <a:p>
            <a:r>
              <a:rPr lang="en-US" dirty="0">
                <a:solidFill>
                  <a:schemeClr val="bg1"/>
                </a:solidFill>
              </a:rPr>
              <a:t>Former Walmart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820340"/>
            <a:ext cx="3830176" cy="2872632"/>
          </a:xfrm>
          <a:prstGeom prst="rect">
            <a:avLst/>
          </a:prstGeom>
        </p:spPr>
      </p:pic>
      <p:sp>
        <p:nvSpPr>
          <p:cNvPr id="19" name="TextBox 18"/>
          <p:cNvSpPr txBox="1"/>
          <p:nvPr/>
        </p:nvSpPr>
        <p:spPr>
          <a:xfrm>
            <a:off x="413739" y="5608883"/>
            <a:ext cx="1711063" cy="923330"/>
          </a:xfrm>
          <a:prstGeom prst="rect">
            <a:avLst/>
          </a:prstGeom>
          <a:noFill/>
        </p:spPr>
        <p:txBody>
          <a:bodyPr wrap="square" rtlCol="0">
            <a:spAutoFit/>
          </a:bodyPr>
          <a:lstStyle/>
          <a:p>
            <a:r>
              <a:rPr lang="en-US" dirty="0">
                <a:solidFill>
                  <a:schemeClr val="bg1"/>
                </a:solidFill>
              </a:rPr>
              <a:t>New</a:t>
            </a:r>
          </a:p>
          <a:p>
            <a:r>
              <a:rPr lang="en-US" dirty="0">
                <a:solidFill>
                  <a:schemeClr val="bg1"/>
                </a:solidFill>
              </a:rPr>
              <a:t>Walmart</a:t>
            </a:r>
          </a:p>
          <a:p>
            <a:r>
              <a:rPr lang="en-US" dirty="0">
                <a:solidFill>
                  <a:schemeClr val="bg1"/>
                </a:solidFill>
              </a:rPr>
              <a:t>Nearby</a:t>
            </a:r>
          </a:p>
        </p:txBody>
      </p:sp>
      <p:sp>
        <p:nvSpPr>
          <p:cNvPr id="2" name="Slide Number Placeholder 1"/>
          <p:cNvSpPr>
            <a:spLocks noGrp="1"/>
          </p:cNvSpPr>
          <p:nvPr>
            <p:ph type="sldNum" sz="quarter" idx="12"/>
          </p:nvPr>
        </p:nvSpPr>
        <p:spPr/>
        <p:txBody>
          <a:bodyPr/>
          <a:lstStyle/>
          <a:p>
            <a:fld id="{B8F8BD3F-43DE-4E6F-8A8E-C4D8D465E29B}" type="slidenum">
              <a:rPr lang="en-US" smtClean="0"/>
              <a:t>3</a:t>
            </a:fld>
            <a:endParaRPr lang="en-US" dirty="0"/>
          </a:p>
        </p:txBody>
      </p:sp>
      <p:sp>
        <p:nvSpPr>
          <p:cNvPr id="7" name="TextBox 6"/>
          <p:cNvSpPr txBox="1"/>
          <p:nvPr/>
        </p:nvSpPr>
        <p:spPr>
          <a:xfrm>
            <a:off x="1692976" y="1014977"/>
            <a:ext cx="1238031" cy="369332"/>
          </a:xfrm>
          <a:prstGeom prst="rect">
            <a:avLst/>
          </a:prstGeom>
          <a:noFill/>
        </p:spPr>
        <p:txBody>
          <a:bodyPr wrap="none" rtlCol="0">
            <a:spAutoFit/>
          </a:bodyPr>
          <a:lstStyle/>
          <a:p>
            <a:r>
              <a:rPr lang="en-US" dirty="0"/>
              <a:t>Dark Store</a:t>
            </a:r>
          </a:p>
        </p:txBody>
      </p:sp>
      <p:sp>
        <p:nvSpPr>
          <p:cNvPr id="15" name="TextBox 14"/>
          <p:cNvSpPr txBox="1"/>
          <p:nvPr/>
        </p:nvSpPr>
        <p:spPr>
          <a:xfrm>
            <a:off x="1443933" y="3918548"/>
            <a:ext cx="1736116" cy="369332"/>
          </a:xfrm>
          <a:prstGeom prst="rect">
            <a:avLst/>
          </a:prstGeom>
          <a:noFill/>
        </p:spPr>
        <p:txBody>
          <a:bodyPr wrap="none" rtlCol="0">
            <a:spAutoFit/>
          </a:bodyPr>
          <a:lstStyle/>
          <a:p>
            <a:r>
              <a:rPr lang="en-US" dirty="0"/>
              <a:t>Operating Store</a:t>
            </a:r>
          </a:p>
        </p:txBody>
      </p:sp>
    </p:spTree>
    <p:extLst>
      <p:ext uri="{BB962C8B-B14F-4D97-AF65-F5344CB8AC3E}">
        <p14:creationId xmlns:p14="http://schemas.microsoft.com/office/powerpoint/2010/main" val="194478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8372"/>
            <a:ext cx="712470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Question </a:t>
            </a:r>
            <a:r>
              <a:rPr lang="en-US" sz="4000" b="1" dirty="0" smtClean="0">
                <a:solidFill>
                  <a:schemeClr val="bg1"/>
                </a:solidFill>
                <a:cs typeface="Arial" panose="020B0604020202020204" pitchFamily="34" charset="0"/>
              </a:rPr>
              <a:t>Needing </a:t>
            </a:r>
            <a:r>
              <a:rPr lang="en-US" sz="4000" b="1" dirty="0">
                <a:solidFill>
                  <a:schemeClr val="bg1"/>
                </a:solidFill>
                <a:cs typeface="Arial" panose="020B0604020202020204" pitchFamily="34" charset="0"/>
              </a:rPr>
              <a:t>an </a:t>
            </a:r>
            <a:r>
              <a:rPr lang="en-US" sz="4000" b="1" dirty="0" smtClean="0">
                <a:solidFill>
                  <a:schemeClr val="bg1"/>
                </a:solidFill>
                <a:cs typeface="Arial" panose="020B0604020202020204" pitchFamily="34" charset="0"/>
              </a:rPr>
              <a:t>Answer</a:t>
            </a:r>
            <a:endParaRPr lang="en-US" sz="4000" b="1" dirty="0">
              <a:solidFill>
                <a:schemeClr val="bg1"/>
              </a:solidFill>
              <a:cs typeface="Arial" panose="020B0604020202020204" pitchFamily="34" charset="0"/>
            </a:endParaRPr>
          </a:p>
        </p:txBody>
      </p:sp>
      <p:sp>
        <p:nvSpPr>
          <p:cNvPr id="2" name="Rectangle 1"/>
          <p:cNvSpPr/>
          <p:nvPr/>
        </p:nvSpPr>
        <p:spPr>
          <a:xfrm>
            <a:off x="609600" y="1148339"/>
            <a:ext cx="8077200" cy="830997"/>
          </a:xfrm>
          <a:prstGeom prst="rect">
            <a:avLst/>
          </a:prstGeom>
        </p:spPr>
        <p:txBody>
          <a:bodyPr wrap="square">
            <a:spAutoFit/>
          </a:bodyPr>
          <a:lstStyle/>
          <a:p>
            <a:r>
              <a:rPr lang="en-US" sz="2400" b="1" dirty="0">
                <a:solidFill>
                  <a:srgbClr val="FF0000"/>
                </a:solidFill>
                <a:cs typeface="Arial" panose="020B0604020202020204" pitchFamily="34" charset="0"/>
              </a:rPr>
              <a:t>Why is dark store (property) theory only used in reference to big boxes?</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30</a:t>
            </a:fld>
            <a:endParaRPr lang="en-US" dirty="0"/>
          </a:p>
        </p:txBody>
      </p:sp>
      <p:sp>
        <p:nvSpPr>
          <p:cNvPr id="6" name="TextBox 5"/>
          <p:cNvSpPr txBox="1"/>
          <p:nvPr/>
        </p:nvSpPr>
        <p:spPr>
          <a:xfrm>
            <a:off x="609600" y="2002427"/>
            <a:ext cx="7886700" cy="4154984"/>
          </a:xfrm>
          <a:prstGeom prst="rect">
            <a:avLst/>
          </a:prstGeom>
          <a:noFill/>
        </p:spPr>
        <p:txBody>
          <a:bodyPr wrap="square" rtlCol="0">
            <a:spAutoFit/>
          </a:bodyPr>
          <a:lstStyle/>
          <a:p>
            <a:pPr marL="800100" lvl="1" indent="-342900">
              <a:buFont typeface="Wingdings" panose="05000000000000000000" pitchFamily="2" charset="2"/>
              <a:buChar char="Ø"/>
            </a:pPr>
            <a:r>
              <a:rPr lang="en-US" sz="2400" b="1" dirty="0">
                <a:solidFill>
                  <a:schemeClr val="tx2"/>
                </a:solidFill>
              </a:rPr>
              <a:t>What about office, shopping centers, industrial, and apartments?</a:t>
            </a:r>
          </a:p>
          <a:p>
            <a:pPr marL="800100" lvl="1" indent="-342900">
              <a:buFont typeface="Wingdings" panose="05000000000000000000" pitchFamily="2" charset="2"/>
              <a:buChar char="Ø"/>
            </a:pPr>
            <a:endParaRPr lang="en-US" sz="2400" b="1" dirty="0">
              <a:solidFill>
                <a:schemeClr val="tx2"/>
              </a:solidFill>
            </a:endParaRPr>
          </a:p>
          <a:p>
            <a:pPr marL="800100" lvl="1" indent="-342900">
              <a:buFont typeface="Wingdings" panose="05000000000000000000" pitchFamily="2" charset="2"/>
              <a:buChar char="Ø"/>
            </a:pPr>
            <a:r>
              <a:rPr lang="en-US" sz="2400" b="1" dirty="0">
                <a:solidFill>
                  <a:schemeClr val="tx2"/>
                </a:solidFill>
              </a:rPr>
              <a:t>Reminds me of the push for intangible value components in malls in the 1990s.</a:t>
            </a:r>
          </a:p>
          <a:p>
            <a:pPr marL="800100" lvl="1" indent="-342900">
              <a:buFont typeface="Wingdings" panose="05000000000000000000" pitchFamily="2" charset="2"/>
              <a:buChar char="Ø"/>
            </a:pPr>
            <a:endParaRPr lang="en-US" sz="2400" b="1" dirty="0">
              <a:solidFill>
                <a:schemeClr val="tx2"/>
              </a:solidFill>
            </a:endParaRPr>
          </a:p>
          <a:p>
            <a:pPr marL="800100" lvl="1" indent="-342900">
              <a:buFont typeface="Wingdings" panose="05000000000000000000" pitchFamily="2" charset="2"/>
              <a:buChar char="Ø"/>
            </a:pPr>
            <a:r>
              <a:rPr lang="en-US" sz="2400" b="1" dirty="0">
                <a:solidFill>
                  <a:schemeClr val="tx2"/>
                </a:solidFill>
              </a:rPr>
              <a:t>The Merle Hay case</a:t>
            </a:r>
            <a:r>
              <a:rPr lang="en-US" sz="2400" b="1" baseline="30000" dirty="0">
                <a:solidFill>
                  <a:schemeClr val="tx2"/>
                </a:solidFill>
              </a:rPr>
              <a:t>(1)</a:t>
            </a:r>
            <a:r>
              <a:rPr lang="en-US" sz="2400" b="1" dirty="0">
                <a:solidFill>
                  <a:schemeClr val="tx2"/>
                </a:solidFill>
              </a:rPr>
              <a:t> captured the issue perfectly for malls.</a:t>
            </a:r>
          </a:p>
          <a:p>
            <a:pPr marL="800100" lvl="1" indent="-342900">
              <a:buFont typeface="Wingdings" panose="05000000000000000000" pitchFamily="2" charset="2"/>
              <a:buChar char="Ø"/>
            </a:pPr>
            <a:endParaRPr lang="en-US" sz="2400" b="1" dirty="0">
              <a:solidFill>
                <a:schemeClr val="tx2"/>
              </a:solidFill>
            </a:endParaRPr>
          </a:p>
          <a:p>
            <a:pPr marL="800100" lvl="1" indent="-342900">
              <a:buFont typeface="Wingdings" panose="05000000000000000000" pitchFamily="2" charset="2"/>
              <a:buChar char="Ø"/>
            </a:pPr>
            <a:r>
              <a:rPr lang="en-US" sz="2400" b="1" dirty="0">
                <a:solidFill>
                  <a:schemeClr val="tx2"/>
                </a:solidFill>
              </a:rPr>
              <a:t>Who will resolve the big-box dilemma – the courts or state legislatures?</a:t>
            </a:r>
          </a:p>
        </p:txBody>
      </p:sp>
      <p:sp>
        <p:nvSpPr>
          <p:cNvPr id="7" name="TextBox 6"/>
          <p:cNvSpPr txBox="1"/>
          <p:nvPr/>
        </p:nvSpPr>
        <p:spPr>
          <a:xfrm>
            <a:off x="609600" y="6239979"/>
            <a:ext cx="6197851" cy="307777"/>
          </a:xfrm>
          <a:prstGeom prst="rect">
            <a:avLst/>
          </a:prstGeom>
          <a:noFill/>
        </p:spPr>
        <p:txBody>
          <a:bodyPr wrap="none" rtlCol="0">
            <a:spAutoFit/>
          </a:bodyPr>
          <a:lstStyle/>
          <a:p>
            <a:r>
              <a:rPr lang="en-US" sz="1400" b="1" baseline="30000" dirty="0">
                <a:solidFill>
                  <a:srgbClr val="164C6C"/>
                </a:solidFill>
              </a:rPr>
              <a:t>(1) </a:t>
            </a:r>
            <a:r>
              <a:rPr lang="en-US" sz="1400" b="1" dirty="0">
                <a:solidFill>
                  <a:srgbClr val="164C6C"/>
                </a:solidFill>
              </a:rPr>
              <a:t>Merle Hay Mall v City of Des Moines Bd. Of Review, 564 N.W. 2</a:t>
            </a:r>
            <a:r>
              <a:rPr lang="en-US" sz="1400" b="1" baseline="30000" dirty="0">
                <a:solidFill>
                  <a:srgbClr val="164C6C"/>
                </a:solidFill>
              </a:rPr>
              <a:t>nd</a:t>
            </a:r>
            <a:r>
              <a:rPr lang="en-US" sz="1400" b="1" dirty="0">
                <a:solidFill>
                  <a:srgbClr val="164C6C"/>
                </a:solidFill>
              </a:rPr>
              <a:t> 419 (1997)</a:t>
            </a:r>
          </a:p>
        </p:txBody>
      </p:sp>
    </p:spTree>
    <p:extLst>
      <p:ext uri="{BB962C8B-B14F-4D97-AF65-F5344CB8AC3E}">
        <p14:creationId xmlns:p14="http://schemas.microsoft.com/office/powerpoint/2010/main" val="1988903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791200"/>
            <a:ext cx="8515350" cy="707886"/>
          </a:xfrm>
          <a:prstGeom prst="rect">
            <a:avLst/>
          </a:prstGeom>
          <a:noFill/>
        </p:spPr>
        <p:txBody>
          <a:bodyPr wrap="square" rtlCol="0">
            <a:spAutoFit/>
          </a:bodyPr>
          <a:lstStyle/>
          <a:p>
            <a:pPr algn="ctr"/>
            <a:r>
              <a:rPr lang="en-US" sz="4000" b="1" dirty="0">
                <a:solidFill>
                  <a:schemeClr val="tx2"/>
                </a:solidFill>
                <a:cs typeface="Arial" panose="020B0604020202020204" pitchFamily="34" charset="0"/>
              </a:rPr>
              <a:t>Valuation Methodology Sources</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2" name="Slide Number Placeholder 1"/>
          <p:cNvSpPr>
            <a:spLocks noGrp="1"/>
          </p:cNvSpPr>
          <p:nvPr>
            <p:ph type="sldNum" sz="quarter" idx="12"/>
          </p:nvPr>
        </p:nvSpPr>
        <p:spPr/>
        <p:txBody>
          <a:bodyPr/>
          <a:lstStyle/>
          <a:p>
            <a:fld id="{B8F8BD3F-43DE-4E6F-8A8E-C4D8D465E29B}" type="slidenum">
              <a:rPr lang="en-US" smtClean="0"/>
              <a:t>31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66800"/>
            <a:ext cx="7418705" cy="4800962"/>
          </a:xfrm>
          <a:prstGeom prst="rect">
            <a:avLst/>
          </a:prstGeom>
        </p:spPr>
      </p:pic>
    </p:spTree>
    <p:extLst>
      <p:ext uri="{BB962C8B-B14F-4D97-AF65-F5344CB8AC3E}">
        <p14:creationId xmlns:p14="http://schemas.microsoft.com/office/powerpoint/2010/main" val="884583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8372"/>
            <a:ext cx="765810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Implications of the </a:t>
            </a:r>
            <a:r>
              <a:rPr lang="en-US" sz="4000" b="1" dirty="0" smtClean="0">
                <a:solidFill>
                  <a:schemeClr val="bg1"/>
                </a:solidFill>
                <a:cs typeface="Arial" panose="020B0604020202020204" pitchFamily="34" charset="0"/>
              </a:rPr>
              <a:t>Big-Box Theory</a:t>
            </a:r>
            <a:endParaRPr lang="en-US" sz="4000" b="1" dirty="0">
              <a:solidFill>
                <a:schemeClr val="bg1"/>
              </a:solidFill>
              <a:cs typeface="Arial" panose="020B0604020202020204" pitchFamily="34" charset="0"/>
            </a:endParaRPr>
          </a:p>
        </p:txBody>
      </p:sp>
      <p:sp>
        <p:nvSpPr>
          <p:cNvPr id="2" name="Rectangle 1"/>
          <p:cNvSpPr/>
          <p:nvPr/>
        </p:nvSpPr>
        <p:spPr>
          <a:xfrm>
            <a:off x="228600" y="971848"/>
            <a:ext cx="8589046" cy="5493812"/>
          </a:xfrm>
          <a:prstGeom prst="rect">
            <a:avLst/>
          </a:prstGeom>
        </p:spPr>
        <p:txBody>
          <a:bodyPr wrap="square">
            <a:spAutoFit/>
          </a:bodyPr>
          <a:lstStyle/>
          <a:p>
            <a:pPr marL="457200" indent="-457200">
              <a:buFont typeface="Arial" panose="020B0604020202020204" pitchFamily="34" charset="0"/>
              <a:buChar char="•"/>
            </a:pPr>
            <a:r>
              <a:rPr lang="en-US" sz="2700" b="1" dirty="0">
                <a:solidFill>
                  <a:srgbClr val="055C71"/>
                </a:solidFill>
                <a:cs typeface="Arial" panose="020B0604020202020204" pitchFamily="34" charset="0"/>
              </a:rPr>
              <a:t>Would the dark store theory be applied to – office, malls, apartments, industrial, and hotel properties?</a:t>
            </a:r>
          </a:p>
          <a:p>
            <a:pPr lvl="1"/>
            <a:endParaRPr lang="en-US" sz="2700" b="1" dirty="0">
              <a:solidFill>
                <a:srgbClr val="055C71"/>
              </a:solidFill>
              <a:cs typeface="Arial" panose="020B0604020202020204" pitchFamily="34" charset="0"/>
            </a:endParaRPr>
          </a:p>
          <a:p>
            <a:pPr marL="457200" indent="-457200">
              <a:buFont typeface="Arial" panose="020B0604020202020204" pitchFamily="34" charset="0"/>
              <a:buChar char="•"/>
            </a:pPr>
            <a:r>
              <a:rPr lang="en-US" sz="2700" b="1" dirty="0">
                <a:solidFill>
                  <a:srgbClr val="055C71"/>
                </a:solidFill>
                <a:cs typeface="Arial" panose="020B0604020202020204" pitchFamily="34" charset="0"/>
              </a:rPr>
              <a:t>Improved vacant comparables would be hard to get but necessary</a:t>
            </a:r>
          </a:p>
          <a:p>
            <a:pPr marL="457200" indent="-457200">
              <a:buFont typeface="Arial" panose="020B0604020202020204" pitchFamily="34" charset="0"/>
              <a:buChar char="•"/>
            </a:pPr>
            <a:endParaRPr lang="en-US" sz="2700" b="1" dirty="0">
              <a:solidFill>
                <a:srgbClr val="055C71"/>
              </a:solidFill>
              <a:cs typeface="Arial" panose="020B0604020202020204" pitchFamily="34" charset="0"/>
            </a:endParaRPr>
          </a:p>
          <a:p>
            <a:pPr marL="457200" indent="-457200">
              <a:buFont typeface="Arial" panose="020B0604020202020204" pitchFamily="34" charset="0"/>
              <a:buChar char="•"/>
            </a:pPr>
            <a:r>
              <a:rPr lang="en-US" sz="2700" b="1" dirty="0">
                <a:solidFill>
                  <a:srgbClr val="055C71"/>
                </a:solidFill>
                <a:cs typeface="Arial" panose="020B0604020202020204" pitchFamily="34" charset="0"/>
              </a:rPr>
              <a:t>Massive quantity of reassessments would be required, at least initially</a:t>
            </a:r>
          </a:p>
          <a:p>
            <a:pPr marL="457200" indent="-457200">
              <a:buFont typeface="Arial" panose="020B0604020202020204" pitchFamily="34" charset="0"/>
              <a:buChar char="•"/>
            </a:pPr>
            <a:endParaRPr lang="en-US" sz="2700" b="1" dirty="0">
              <a:solidFill>
                <a:srgbClr val="055C71"/>
              </a:solidFill>
              <a:cs typeface="Arial" panose="020B0604020202020204" pitchFamily="34" charset="0"/>
            </a:endParaRPr>
          </a:p>
          <a:p>
            <a:pPr algn="ctr"/>
            <a:r>
              <a:rPr lang="en-US" sz="2700" b="1" dirty="0">
                <a:solidFill>
                  <a:srgbClr val="FF0000"/>
                </a:solidFill>
                <a:cs typeface="Arial" panose="020B0604020202020204" pitchFamily="34" charset="0"/>
              </a:rPr>
              <a:t>AM I MISSING SOMETHING? </a:t>
            </a:r>
          </a:p>
          <a:p>
            <a:pPr algn="ctr"/>
            <a:endParaRPr lang="en-US" sz="2700" b="1" dirty="0">
              <a:solidFill>
                <a:srgbClr val="055C71"/>
              </a:solidFill>
              <a:cs typeface="Arial" panose="020B0604020202020204" pitchFamily="34" charset="0"/>
            </a:endParaRPr>
          </a:p>
          <a:p>
            <a:r>
              <a:rPr lang="en-US" sz="2700" b="1" dirty="0">
                <a:solidFill>
                  <a:srgbClr val="055C71"/>
                </a:solidFill>
                <a:cs typeface="Arial" panose="020B0604020202020204" pitchFamily="34" charset="0"/>
              </a:rPr>
              <a:t>Is there a solution that would be viewed as fair to both parties?</a:t>
            </a:r>
            <a:endParaRPr lang="en-US" sz="2700" b="1" dirty="0">
              <a:solidFill>
                <a:srgbClr val="FF0000"/>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32</a:t>
            </a:fld>
            <a:endParaRPr lang="en-US" dirty="0"/>
          </a:p>
        </p:txBody>
      </p:sp>
    </p:spTree>
    <p:extLst>
      <p:ext uri="{BB962C8B-B14F-4D97-AF65-F5344CB8AC3E}">
        <p14:creationId xmlns:p14="http://schemas.microsoft.com/office/powerpoint/2010/main" val="1193322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6677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Sources of </a:t>
            </a:r>
            <a:r>
              <a:rPr lang="en-US" sz="4000" b="1" dirty="0" smtClean="0">
                <a:solidFill>
                  <a:schemeClr val="bg1"/>
                </a:solidFill>
                <a:cs typeface="Arial" panose="020B0604020202020204" pitchFamily="34" charset="0"/>
              </a:rPr>
              <a:t>Valuation </a:t>
            </a:r>
            <a:r>
              <a:rPr lang="en-US" sz="4000" b="1" dirty="0">
                <a:solidFill>
                  <a:schemeClr val="bg1"/>
                </a:solidFill>
                <a:cs typeface="Arial" panose="020B0604020202020204" pitchFamily="34" charset="0"/>
              </a:rPr>
              <a:t>M</a:t>
            </a:r>
            <a:r>
              <a:rPr lang="en-US" sz="4000" b="1" dirty="0" smtClean="0">
                <a:solidFill>
                  <a:schemeClr val="bg1"/>
                </a:solidFill>
                <a:cs typeface="Arial" panose="020B0604020202020204" pitchFamily="34" charset="0"/>
              </a:rPr>
              <a:t>ethodology</a:t>
            </a:r>
            <a:endParaRPr lang="en-US" sz="4000" b="1" dirty="0">
              <a:solidFill>
                <a:schemeClr val="bg1"/>
              </a:solidFill>
              <a:cs typeface="Arial" panose="020B0604020202020204" pitchFamily="34" charset="0"/>
            </a:endParaRPr>
          </a:p>
        </p:txBody>
      </p:sp>
      <p:sp>
        <p:nvSpPr>
          <p:cNvPr id="2" name="Rectangle 1"/>
          <p:cNvSpPr/>
          <p:nvPr/>
        </p:nvSpPr>
        <p:spPr>
          <a:xfrm>
            <a:off x="304800" y="1025557"/>
            <a:ext cx="8763000" cy="5509200"/>
          </a:xfrm>
          <a:prstGeom prst="rect">
            <a:avLst/>
          </a:prstGeom>
        </p:spPr>
        <p:txBody>
          <a:bodyPr wrap="square">
            <a:spAutoFit/>
          </a:bodyPr>
          <a:lstStyle/>
          <a:p>
            <a:pPr marL="514350" indent="-514350">
              <a:buFont typeface="+mj-lt"/>
              <a:buAutoNum type="arabicPeriod"/>
            </a:pPr>
            <a:r>
              <a:rPr lang="en-US" sz="3000" b="1" dirty="0">
                <a:solidFill>
                  <a:schemeClr val="tx2"/>
                </a:solidFill>
                <a:cs typeface="Arial" panose="020B0604020202020204" pitchFamily="34" charset="0"/>
              </a:rPr>
              <a:t>Market behavior</a:t>
            </a:r>
          </a:p>
          <a:p>
            <a:pPr marL="971550" lvl="1" indent="-514350">
              <a:buFont typeface="Wingdings" panose="05000000000000000000" pitchFamily="2" charset="2"/>
              <a:buChar char="Ø"/>
            </a:pPr>
            <a:r>
              <a:rPr lang="en-US" sz="2800" b="1" dirty="0">
                <a:solidFill>
                  <a:schemeClr val="tx2"/>
                </a:solidFill>
                <a:cs typeface="Arial" panose="020B0604020202020204" pitchFamily="34" charset="0"/>
              </a:rPr>
              <a:t>Verify each sale and confirm what was bought</a:t>
            </a:r>
          </a:p>
          <a:p>
            <a:pPr marL="971550" lvl="1" indent="-514350">
              <a:buFont typeface="Wingdings" panose="05000000000000000000" pitchFamily="2" charset="2"/>
              <a:buChar char="Ø"/>
            </a:pPr>
            <a:r>
              <a:rPr lang="en-US" sz="2800" b="1" dirty="0">
                <a:solidFill>
                  <a:schemeClr val="tx2"/>
                </a:solidFill>
                <a:cs typeface="Arial" panose="020B0604020202020204" pitchFamily="34" charset="0"/>
              </a:rPr>
              <a:t>What was its highest and best use, and</a:t>
            </a:r>
          </a:p>
          <a:p>
            <a:pPr marL="971550" lvl="1" indent="-514350">
              <a:buFont typeface="Wingdings" panose="05000000000000000000" pitchFamily="2" charset="2"/>
              <a:buChar char="Ø"/>
            </a:pPr>
            <a:r>
              <a:rPr lang="en-US" sz="2800" b="1" dirty="0">
                <a:solidFill>
                  <a:schemeClr val="tx2"/>
                </a:solidFill>
                <a:cs typeface="Arial" panose="020B0604020202020204" pitchFamily="34" charset="0"/>
              </a:rPr>
              <a:t>How was it priced</a:t>
            </a:r>
          </a:p>
          <a:p>
            <a:pPr marL="971550" lvl="1" indent="-514350">
              <a:buFont typeface="Wingdings" panose="05000000000000000000" pitchFamily="2" charset="2"/>
              <a:buChar char="Ø"/>
            </a:pPr>
            <a:endParaRPr lang="en-US" sz="28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Real estate appraisal texts</a:t>
            </a:r>
          </a:p>
          <a:p>
            <a:pPr marL="514350" indent="-514350">
              <a:buFont typeface="+mj-lt"/>
              <a:buAutoNum type="arabicPeriod"/>
            </a:pPr>
            <a:endParaRPr lang="en-US" sz="30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Appraisal standards promulgated by The Appraisal Foundation Boards (esp. ASB and APB), and the Appraisal Institute, state laws regarding assessment rules and standards, assessor handbooks, etc.</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33</a:t>
            </a:fld>
            <a:endParaRPr lang="en-US" dirty="0"/>
          </a:p>
        </p:txBody>
      </p:sp>
    </p:spTree>
    <p:extLst>
      <p:ext uri="{BB962C8B-B14F-4D97-AF65-F5344CB8AC3E}">
        <p14:creationId xmlns:p14="http://schemas.microsoft.com/office/powerpoint/2010/main" val="2664621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6677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What’s the </a:t>
            </a:r>
            <a:r>
              <a:rPr lang="en-US" sz="4000" b="1" dirty="0" smtClean="0">
                <a:solidFill>
                  <a:schemeClr val="bg1"/>
                </a:solidFill>
                <a:cs typeface="Arial" panose="020B0604020202020204" pitchFamily="34" charset="0"/>
              </a:rPr>
              <a:t>Best </a:t>
            </a:r>
            <a:r>
              <a:rPr lang="en-US" sz="4000" b="1" dirty="0">
                <a:solidFill>
                  <a:schemeClr val="bg1"/>
                </a:solidFill>
                <a:cs typeface="Arial" panose="020B0604020202020204" pitchFamily="34" charset="0"/>
              </a:rPr>
              <a:t>M</a:t>
            </a:r>
            <a:r>
              <a:rPr lang="en-US" sz="4000" b="1" dirty="0" smtClean="0">
                <a:solidFill>
                  <a:schemeClr val="bg1"/>
                </a:solidFill>
                <a:cs typeface="Arial" panose="020B0604020202020204" pitchFamily="34" charset="0"/>
              </a:rPr>
              <a:t>ethodology </a:t>
            </a:r>
            <a:r>
              <a:rPr lang="en-US" sz="4000" b="1" dirty="0">
                <a:solidFill>
                  <a:schemeClr val="bg1"/>
                </a:solidFill>
                <a:cs typeface="Arial" panose="020B0604020202020204" pitchFamily="34" charset="0"/>
              </a:rPr>
              <a:t>S</a:t>
            </a:r>
            <a:r>
              <a:rPr lang="en-US" sz="4000" b="1" dirty="0" smtClean="0">
                <a:solidFill>
                  <a:schemeClr val="bg1"/>
                </a:solidFill>
                <a:cs typeface="Arial" panose="020B0604020202020204" pitchFamily="34" charset="0"/>
              </a:rPr>
              <a:t>ource</a:t>
            </a:r>
            <a:r>
              <a:rPr lang="en-US" sz="4000" b="1" dirty="0">
                <a:solidFill>
                  <a:schemeClr val="bg1"/>
                </a:solidFill>
                <a:cs typeface="Arial" panose="020B0604020202020204" pitchFamily="34" charset="0"/>
              </a:rPr>
              <a:t>?</a:t>
            </a:r>
          </a:p>
        </p:txBody>
      </p:sp>
      <p:sp>
        <p:nvSpPr>
          <p:cNvPr id="2" name="Rectangle 1"/>
          <p:cNvSpPr/>
          <p:nvPr/>
        </p:nvSpPr>
        <p:spPr>
          <a:xfrm>
            <a:off x="914400" y="1600200"/>
            <a:ext cx="6858000" cy="2739211"/>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tx2"/>
                </a:solidFill>
                <a:cs typeface="Arial" panose="020B0604020202020204" pitchFamily="34" charset="0"/>
              </a:rPr>
              <a:t>There should be no surprise –</a:t>
            </a:r>
          </a:p>
          <a:p>
            <a:pPr marL="457200" indent="-457200">
              <a:buFont typeface="Arial" panose="020B0604020202020204" pitchFamily="34" charset="0"/>
              <a:buChar char="•"/>
            </a:pPr>
            <a:endParaRPr lang="en-US" sz="3000" b="1" dirty="0">
              <a:solidFill>
                <a:schemeClr val="tx2"/>
              </a:solidFill>
              <a:cs typeface="Arial" panose="020B0604020202020204" pitchFamily="34" charset="0"/>
            </a:endParaRPr>
          </a:p>
          <a:p>
            <a:pPr lvl="4"/>
            <a:r>
              <a:rPr lang="en-US" sz="4000" b="1" dirty="0">
                <a:solidFill>
                  <a:srgbClr val="FF0000"/>
                </a:solidFill>
                <a:cs typeface="Arial" panose="020B0604020202020204" pitchFamily="34" charset="0"/>
              </a:rPr>
              <a:t>MARKET BEHAVIOR</a:t>
            </a:r>
          </a:p>
          <a:p>
            <a:pPr lvl="4"/>
            <a:endParaRPr lang="en-US" sz="4000" b="1" dirty="0">
              <a:solidFill>
                <a:srgbClr val="FF0000"/>
              </a:solidFill>
              <a:cs typeface="Arial" panose="020B0604020202020204" pitchFamily="34" charset="0"/>
            </a:endParaRPr>
          </a:p>
          <a:p>
            <a:pPr marL="457200" indent="-457200">
              <a:buFont typeface="Arial" panose="020B0604020202020204" pitchFamily="34" charset="0"/>
              <a:buChar char="•"/>
            </a:pPr>
            <a:r>
              <a:rPr lang="en-US" sz="3200" b="1" dirty="0">
                <a:solidFill>
                  <a:schemeClr val="tx2"/>
                </a:solidFill>
                <a:cs typeface="Arial" panose="020B0604020202020204" pitchFamily="34" charset="0"/>
              </a:rPr>
              <a:t>But, the </a:t>
            </a:r>
            <a:r>
              <a:rPr lang="en-US" sz="3200" b="1" u="sng" dirty="0">
                <a:solidFill>
                  <a:schemeClr val="tx2"/>
                </a:solidFill>
                <a:cs typeface="Arial" panose="020B0604020202020204" pitchFamily="34" charset="0"/>
              </a:rPr>
              <a:t>why</a:t>
            </a:r>
            <a:r>
              <a:rPr lang="en-US" sz="3200" b="1" dirty="0">
                <a:solidFill>
                  <a:schemeClr val="tx2"/>
                </a:solidFill>
                <a:cs typeface="Arial" panose="020B0604020202020204" pitchFamily="34" charset="0"/>
              </a:rPr>
              <a:t> is very important</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34</a:t>
            </a:fld>
            <a:endParaRPr lang="en-US" dirty="0"/>
          </a:p>
        </p:txBody>
      </p:sp>
    </p:spTree>
    <p:extLst>
      <p:ext uri="{BB962C8B-B14F-4D97-AF65-F5344CB8AC3E}">
        <p14:creationId xmlns:p14="http://schemas.microsoft.com/office/powerpoint/2010/main" val="354662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1545"/>
            <a:ext cx="42481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The </a:t>
            </a:r>
            <a:r>
              <a:rPr lang="en-US" sz="4000" b="1" dirty="0" smtClean="0">
                <a:solidFill>
                  <a:schemeClr val="bg1"/>
                </a:solidFill>
                <a:cs typeface="Arial" panose="020B0604020202020204" pitchFamily="34" charset="0"/>
              </a:rPr>
              <a:t>Why </a:t>
            </a:r>
            <a:r>
              <a:rPr lang="en-US" sz="4000" b="1" dirty="0">
                <a:solidFill>
                  <a:schemeClr val="bg1"/>
                </a:solidFill>
                <a:cs typeface="Arial" panose="020B0604020202020204" pitchFamily="34" charset="0"/>
              </a:rPr>
              <a:t>A</a:t>
            </a:r>
            <a:r>
              <a:rPr lang="en-US" sz="4000" b="1" dirty="0" smtClean="0">
                <a:solidFill>
                  <a:schemeClr val="bg1"/>
                </a:solidFill>
                <a:cs typeface="Arial" panose="020B0604020202020204" pitchFamily="34" charset="0"/>
              </a:rPr>
              <a:t>nswers</a:t>
            </a:r>
            <a:endParaRPr lang="en-US" sz="4000" b="1" dirty="0">
              <a:solidFill>
                <a:schemeClr val="bg1"/>
              </a:solidFill>
              <a:cs typeface="Arial" panose="020B0604020202020204" pitchFamily="34" charset="0"/>
            </a:endParaRPr>
          </a:p>
        </p:txBody>
      </p:sp>
      <p:sp>
        <p:nvSpPr>
          <p:cNvPr id="2" name="Rectangle 1"/>
          <p:cNvSpPr/>
          <p:nvPr/>
        </p:nvSpPr>
        <p:spPr>
          <a:xfrm>
            <a:off x="257175" y="884419"/>
            <a:ext cx="8763000" cy="5570756"/>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tx2"/>
                </a:solidFill>
                <a:cs typeface="Arial" panose="020B0604020202020204" pitchFamily="34" charset="0"/>
              </a:rPr>
              <a:t>Real estate transaction marketplace</a:t>
            </a:r>
          </a:p>
          <a:p>
            <a:pPr marL="914400" lvl="1" indent="-457200">
              <a:buFont typeface="Wingdings" panose="05000000000000000000" pitchFamily="2" charset="2"/>
              <a:buChar char="Ø"/>
            </a:pPr>
            <a:r>
              <a:rPr lang="en-US" sz="2600" b="1" dirty="0">
                <a:solidFill>
                  <a:schemeClr val="tx2"/>
                </a:solidFill>
                <a:cs typeface="Arial" panose="020B0604020202020204" pitchFamily="34" charset="0"/>
              </a:rPr>
              <a:t>The foundation for “market” valuation methodology</a:t>
            </a:r>
          </a:p>
          <a:p>
            <a:pPr marL="914400" lvl="1" indent="-457200">
              <a:buFont typeface="Wingdings" panose="05000000000000000000" pitchFamily="2" charset="2"/>
              <a:buChar char="Ø"/>
            </a:pPr>
            <a:r>
              <a:rPr lang="en-US" sz="2600" b="1" dirty="0">
                <a:solidFill>
                  <a:schemeClr val="tx2"/>
                </a:solidFill>
                <a:cs typeface="Arial" panose="020B0604020202020204" pitchFamily="34" charset="0"/>
              </a:rPr>
              <a:t>It trounces every other source</a:t>
            </a:r>
          </a:p>
          <a:p>
            <a:pPr marL="914400" lvl="1" indent="-457200">
              <a:buFont typeface="Wingdings" panose="05000000000000000000" pitchFamily="2" charset="2"/>
              <a:buChar char="Ø"/>
            </a:pPr>
            <a:endParaRPr lang="en-US" sz="2800" b="1" dirty="0">
              <a:solidFill>
                <a:schemeClr val="tx2"/>
              </a:solidFill>
              <a:cs typeface="Arial" panose="020B0604020202020204" pitchFamily="34" charset="0"/>
            </a:endParaRPr>
          </a:p>
          <a:p>
            <a:pPr marL="457200" indent="-457200">
              <a:buFont typeface="Arial" panose="020B0604020202020204" pitchFamily="34" charset="0"/>
              <a:buChar char="•"/>
            </a:pPr>
            <a:r>
              <a:rPr lang="en-US" sz="3000" b="1" dirty="0">
                <a:solidFill>
                  <a:schemeClr val="tx2"/>
                </a:solidFill>
                <a:cs typeface="Arial" panose="020B0604020202020204" pitchFamily="34" charset="0"/>
              </a:rPr>
              <a:t>Texts</a:t>
            </a:r>
          </a:p>
          <a:p>
            <a:pPr marL="914400" lvl="1" indent="-457200">
              <a:buFont typeface="Wingdings" panose="05000000000000000000" pitchFamily="2" charset="2"/>
              <a:buChar char="Ø"/>
            </a:pPr>
            <a:r>
              <a:rPr lang="en-US" sz="2600" b="1" dirty="0">
                <a:solidFill>
                  <a:schemeClr val="tx2"/>
                </a:solidFill>
                <a:cs typeface="Arial" panose="020B0604020202020204" pitchFamily="34" charset="0"/>
              </a:rPr>
              <a:t>Reflects opinions of the select few who write them and an even a smaller group who approve them</a:t>
            </a:r>
          </a:p>
          <a:p>
            <a:pPr marL="914400" lvl="1" indent="-457200">
              <a:buFont typeface="Wingdings" panose="05000000000000000000" pitchFamily="2" charset="2"/>
              <a:buChar char="Ø"/>
            </a:pPr>
            <a:r>
              <a:rPr lang="en-US" sz="2600" b="1" dirty="0">
                <a:solidFill>
                  <a:schemeClr val="tx2"/>
                </a:solidFill>
                <a:cs typeface="Arial" panose="020B0604020202020204" pitchFamily="34" charset="0"/>
              </a:rPr>
              <a:t>They lag evolving market behavior methodology due to publication dates</a:t>
            </a:r>
          </a:p>
          <a:p>
            <a:pPr marL="914400" lvl="1" indent="-457200">
              <a:buFont typeface="Wingdings" panose="05000000000000000000" pitchFamily="2" charset="2"/>
              <a:buChar char="Ø"/>
            </a:pPr>
            <a:endParaRPr lang="en-US" sz="2800" b="1" dirty="0">
              <a:solidFill>
                <a:schemeClr val="tx2"/>
              </a:solidFill>
              <a:cs typeface="Arial" panose="020B0604020202020204" pitchFamily="34" charset="0"/>
            </a:endParaRPr>
          </a:p>
          <a:p>
            <a:pPr marL="457200" indent="-457200">
              <a:buFont typeface="Arial" panose="020B0604020202020204" pitchFamily="34" charset="0"/>
              <a:buChar char="•"/>
            </a:pPr>
            <a:r>
              <a:rPr lang="en-US" sz="2800" b="1" dirty="0">
                <a:solidFill>
                  <a:schemeClr val="tx2"/>
                </a:solidFill>
                <a:cs typeface="Arial" panose="020B0604020202020204" pitchFamily="34" charset="0"/>
              </a:rPr>
              <a:t>Appraisal standard providers are relevant for general standard of practice but may not reflect detailed market-based valuation methodology</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35</a:t>
            </a:fld>
            <a:endParaRPr lang="en-US" dirty="0"/>
          </a:p>
        </p:txBody>
      </p:sp>
    </p:spTree>
    <p:extLst>
      <p:ext uri="{BB962C8B-B14F-4D97-AF65-F5344CB8AC3E}">
        <p14:creationId xmlns:p14="http://schemas.microsoft.com/office/powerpoint/2010/main" val="89200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6677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So </a:t>
            </a:r>
            <a:r>
              <a:rPr lang="en-US" sz="4000" b="1" dirty="0" smtClean="0">
                <a:solidFill>
                  <a:schemeClr val="bg1"/>
                </a:solidFill>
                <a:cs typeface="Arial" panose="020B0604020202020204" pitchFamily="34" charset="0"/>
              </a:rPr>
              <a:t>What </a:t>
            </a:r>
            <a:r>
              <a:rPr lang="en-US" sz="4000" b="1" dirty="0">
                <a:solidFill>
                  <a:schemeClr val="bg1"/>
                </a:solidFill>
                <a:cs typeface="Arial" panose="020B0604020202020204" pitchFamily="34" charset="0"/>
              </a:rPr>
              <a:t>D</a:t>
            </a:r>
            <a:r>
              <a:rPr lang="en-US" sz="4000" b="1" dirty="0" smtClean="0">
                <a:solidFill>
                  <a:schemeClr val="bg1"/>
                </a:solidFill>
                <a:cs typeface="Arial" panose="020B0604020202020204" pitchFamily="34" charset="0"/>
              </a:rPr>
              <a:t>oes </a:t>
            </a:r>
            <a:r>
              <a:rPr lang="en-US" sz="4000" b="1" dirty="0">
                <a:solidFill>
                  <a:schemeClr val="bg1"/>
                </a:solidFill>
                <a:cs typeface="Arial" panose="020B0604020202020204" pitchFamily="34" charset="0"/>
              </a:rPr>
              <a:t>M</a:t>
            </a:r>
            <a:r>
              <a:rPr lang="en-US" sz="4000" b="1" dirty="0" smtClean="0">
                <a:solidFill>
                  <a:schemeClr val="bg1"/>
                </a:solidFill>
                <a:cs typeface="Arial" panose="020B0604020202020204" pitchFamily="34" charset="0"/>
              </a:rPr>
              <a:t>arket </a:t>
            </a:r>
            <a:r>
              <a:rPr lang="en-US" sz="4000" b="1" dirty="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ehavior </a:t>
            </a:r>
            <a:r>
              <a:rPr lang="en-US" sz="4000" b="1" dirty="0">
                <a:solidFill>
                  <a:schemeClr val="bg1"/>
                </a:solidFill>
                <a:cs typeface="Arial" panose="020B0604020202020204" pitchFamily="34" charset="0"/>
              </a:rPr>
              <a:t>T</a:t>
            </a:r>
            <a:r>
              <a:rPr lang="en-US" sz="4000" b="1" dirty="0" smtClean="0">
                <a:solidFill>
                  <a:schemeClr val="bg1"/>
                </a:solidFill>
                <a:cs typeface="Arial" panose="020B0604020202020204" pitchFamily="34" charset="0"/>
              </a:rPr>
              <a:t>ell </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a:t>
            </a:r>
            <a:endParaRPr lang="en-US" sz="4000" b="1" dirty="0">
              <a:solidFill>
                <a:schemeClr val="bg1"/>
              </a:solidFill>
              <a:cs typeface="Arial" panose="020B0604020202020204" pitchFamily="34" charset="0"/>
            </a:endParaRPr>
          </a:p>
        </p:txBody>
      </p:sp>
      <p:sp>
        <p:nvSpPr>
          <p:cNvPr id="2" name="Rectangle 1"/>
          <p:cNvSpPr/>
          <p:nvPr/>
        </p:nvSpPr>
        <p:spPr>
          <a:xfrm>
            <a:off x="533400" y="853989"/>
            <a:ext cx="8458200" cy="523220"/>
          </a:xfrm>
          <a:prstGeom prst="rect">
            <a:avLst/>
          </a:prstGeom>
        </p:spPr>
        <p:txBody>
          <a:bodyPr wrap="square">
            <a:spAutoFit/>
          </a:bodyPr>
          <a:lstStyle/>
          <a:p>
            <a:r>
              <a:rPr lang="en-US" sz="2800" b="1" dirty="0">
                <a:solidFill>
                  <a:schemeClr val="tx2"/>
                </a:solidFill>
                <a:cs typeface="Arial" panose="020B0604020202020204" pitchFamily="34" charset="0"/>
              </a:rPr>
              <a:t>Common characteristics of big-box sale transactions</a:t>
            </a:r>
            <a:r>
              <a:rPr lang="en-US" sz="2800" b="1" baseline="30000" dirty="0">
                <a:solidFill>
                  <a:schemeClr val="tx2"/>
                </a:solidFill>
                <a:cs typeface="Arial" panose="020B0604020202020204" pitchFamily="34" charset="0"/>
              </a:rPr>
              <a:t>(1)</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228600" y="2590800"/>
            <a:ext cx="2053936" cy="2062103"/>
          </a:xfrm>
          <a:prstGeom prst="rect">
            <a:avLst/>
          </a:prstGeom>
          <a:noFill/>
        </p:spPr>
        <p:txBody>
          <a:bodyPr wrap="square" rtlCol="0">
            <a:spAutoFit/>
          </a:bodyPr>
          <a:lstStyle/>
          <a:p>
            <a:r>
              <a:rPr lang="en-US" sz="3200" b="1" dirty="0">
                <a:solidFill>
                  <a:schemeClr val="tx2"/>
                </a:solidFill>
              </a:rPr>
              <a:t>Prices at high end of range</a:t>
            </a:r>
          </a:p>
          <a:p>
            <a:r>
              <a:rPr lang="en-US" sz="3200" b="1" dirty="0">
                <a:solidFill>
                  <a:schemeClr val="tx2"/>
                </a:solidFill>
              </a:rPr>
              <a:t>(Class A)</a:t>
            </a:r>
          </a:p>
        </p:txBody>
      </p:sp>
      <p:sp>
        <p:nvSpPr>
          <p:cNvPr id="6" name="Right Brace 5"/>
          <p:cNvSpPr/>
          <p:nvPr/>
        </p:nvSpPr>
        <p:spPr>
          <a:xfrm>
            <a:off x="1901536" y="1447112"/>
            <a:ext cx="381000" cy="4528066"/>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2133600" y="1437620"/>
            <a:ext cx="6858000" cy="4708981"/>
          </a:xfrm>
          <a:prstGeom prst="rect">
            <a:avLst/>
          </a:prstGeom>
          <a:noFill/>
        </p:spPr>
        <p:txBody>
          <a:bodyPr wrap="square" rtlCol="0">
            <a:spAutoFit/>
          </a:bodyPr>
          <a:lstStyle/>
          <a:p>
            <a:pPr marL="285750" indent="-285750">
              <a:buFont typeface="Wingdings" panose="05000000000000000000" pitchFamily="2" charset="2"/>
              <a:buChar char="Ø"/>
            </a:pPr>
            <a:r>
              <a:rPr lang="en-US" sz="2500" b="1" dirty="0">
                <a:solidFill>
                  <a:schemeClr val="tx2"/>
                </a:solidFill>
              </a:rPr>
              <a:t>Operating stores with good trade area demographics and economics</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Buyer is usually an investor (individual, group, fund, etc.)</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Modern, relatively new improvements with tenant on a long-term lease with renewal options</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First-generation space condition expected to continue for long term</a:t>
            </a:r>
          </a:p>
        </p:txBody>
      </p:sp>
      <p:sp>
        <p:nvSpPr>
          <p:cNvPr id="8" name="TextBox 7"/>
          <p:cNvSpPr txBox="1"/>
          <p:nvPr/>
        </p:nvSpPr>
        <p:spPr>
          <a:xfrm>
            <a:off x="181757" y="6196367"/>
            <a:ext cx="8640507" cy="261610"/>
          </a:xfrm>
          <a:prstGeom prst="rect">
            <a:avLst/>
          </a:prstGeom>
          <a:noFill/>
        </p:spPr>
        <p:txBody>
          <a:bodyPr wrap="none" rtlCol="0">
            <a:spAutoFit/>
          </a:bodyPr>
          <a:lstStyle/>
          <a:p>
            <a:r>
              <a:rPr lang="en-US" sz="1100" b="1" baseline="30000" dirty="0">
                <a:solidFill>
                  <a:schemeClr val="tx2"/>
                </a:solidFill>
              </a:rPr>
              <a:t>(1) </a:t>
            </a:r>
            <a:r>
              <a:rPr lang="en-US" sz="1100" b="1" dirty="0">
                <a:solidFill>
                  <a:schemeClr val="tx2"/>
                </a:solidFill>
              </a:rPr>
              <a:t>Based on personal study by the author of  sales of Walmart, Lowe’s Home Depot, Kohl’s, and Dick’s Sporting Goods  over the last 2.5 years.</a:t>
            </a:r>
          </a:p>
        </p:txBody>
      </p:sp>
      <p:sp>
        <p:nvSpPr>
          <p:cNvPr id="9" name="Slide Number Placeholder 8"/>
          <p:cNvSpPr>
            <a:spLocks noGrp="1"/>
          </p:cNvSpPr>
          <p:nvPr>
            <p:ph type="sldNum" sz="quarter" idx="12"/>
          </p:nvPr>
        </p:nvSpPr>
        <p:spPr/>
        <p:txBody>
          <a:bodyPr/>
          <a:lstStyle/>
          <a:p>
            <a:fld id="{B8F8BD3F-43DE-4E6F-8A8E-C4D8D465E29B}" type="slidenum">
              <a:rPr lang="en-US" smtClean="0"/>
              <a:t>36</a:t>
            </a:fld>
            <a:endParaRPr lang="en-US" dirty="0"/>
          </a:p>
        </p:txBody>
      </p:sp>
    </p:spTree>
    <p:extLst>
      <p:ext uri="{BB962C8B-B14F-4D97-AF65-F5344CB8AC3E}">
        <p14:creationId xmlns:p14="http://schemas.microsoft.com/office/powerpoint/2010/main" val="17730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53989"/>
            <a:ext cx="8458200" cy="523220"/>
          </a:xfrm>
          <a:prstGeom prst="rect">
            <a:avLst/>
          </a:prstGeom>
        </p:spPr>
        <p:txBody>
          <a:bodyPr wrap="square">
            <a:spAutoFit/>
          </a:bodyPr>
          <a:lstStyle/>
          <a:p>
            <a:r>
              <a:rPr lang="en-US" sz="2800" b="1" dirty="0">
                <a:solidFill>
                  <a:schemeClr val="tx2"/>
                </a:solidFill>
                <a:cs typeface="Arial" panose="020B0604020202020204" pitchFamily="34" charset="0"/>
              </a:rPr>
              <a:t>Common characteristics of big-box sale transactions</a:t>
            </a:r>
            <a:r>
              <a:rPr lang="en-US" sz="2800" b="1" baseline="30000" dirty="0">
                <a:solidFill>
                  <a:schemeClr val="tx2"/>
                </a:solidFill>
                <a:cs typeface="Arial" panose="020B0604020202020204" pitchFamily="34" charset="0"/>
              </a:rPr>
              <a:t>(1)</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217055" y="2702597"/>
            <a:ext cx="2053936" cy="2062103"/>
          </a:xfrm>
          <a:prstGeom prst="rect">
            <a:avLst/>
          </a:prstGeom>
          <a:noFill/>
        </p:spPr>
        <p:txBody>
          <a:bodyPr wrap="square" rtlCol="0">
            <a:spAutoFit/>
          </a:bodyPr>
          <a:lstStyle/>
          <a:p>
            <a:r>
              <a:rPr lang="en-US" sz="3200" b="1" dirty="0">
                <a:solidFill>
                  <a:schemeClr val="tx2"/>
                </a:solidFill>
              </a:rPr>
              <a:t>Prices at mid level of range</a:t>
            </a:r>
          </a:p>
          <a:p>
            <a:r>
              <a:rPr lang="en-US" sz="3200" b="1" dirty="0">
                <a:solidFill>
                  <a:schemeClr val="tx2"/>
                </a:solidFill>
              </a:rPr>
              <a:t>(Class B)</a:t>
            </a:r>
          </a:p>
        </p:txBody>
      </p:sp>
      <p:sp>
        <p:nvSpPr>
          <p:cNvPr id="6" name="Right Brace 5"/>
          <p:cNvSpPr/>
          <p:nvPr/>
        </p:nvSpPr>
        <p:spPr>
          <a:xfrm>
            <a:off x="1889991" y="1985802"/>
            <a:ext cx="381000" cy="3689866"/>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2133600" y="2188665"/>
            <a:ext cx="6858000" cy="3554819"/>
          </a:xfrm>
          <a:prstGeom prst="rect">
            <a:avLst/>
          </a:prstGeom>
          <a:noFill/>
        </p:spPr>
        <p:txBody>
          <a:bodyPr wrap="square" rtlCol="0">
            <a:spAutoFit/>
          </a:bodyPr>
          <a:lstStyle/>
          <a:p>
            <a:pPr marL="285750" indent="-285750">
              <a:buFont typeface="Wingdings" panose="05000000000000000000" pitchFamily="2" charset="2"/>
              <a:buChar char="Ø"/>
            </a:pPr>
            <a:r>
              <a:rPr lang="en-US" sz="2500" b="1" dirty="0">
                <a:solidFill>
                  <a:schemeClr val="tx2"/>
                </a:solidFill>
              </a:rPr>
              <a:t>Operating stores with slow growth trade area trends</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Aging improvements with design elements that do not meet current criteria of tenant</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Lease expiring in 10± years with possible subsequent move out of existing tenant</a:t>
            </a:r>
          </a:p>
          <a:p>
            <a:endParaRPr lang="en-US" sz="2500" b="1" dirty="0">
              <a:solidFill>
                <a:schemeClr val="tx2"/>
              </a:solidFill>
            </a:endParaRPr>
          </a:p>
        </p:txBody>
      </p:sp>
      <p:sp>
        <p:nvSpPr>
          <p:cNvPr id="9" name="Slide Number Placeholder 8"/>
          <p:cNvSpPr>
            <a:spLocks noGrp="1"/>
          </p:cNvSpPr>
          <p:nvPr>
            <p:ph type="sldNum" sz="quarter" idx="12"/>
          </p:nvPr>
        </p:nvSpPr>
        <p:spPr/>
        <p:txBody>
          <a:bodyPr/>
          <a:lstStyle/>
          <a:p>
            <a:fld id="{B8F8BD3F-43DE-4E6F-8A8E-C4D8D465E29B}" type="slidenum">
              <a:rPr lang="en-US" smtClean="0"/>
              <a:t>37</a:t>
            </a:fld>
            <a:endParaRPr lang="en-US" dirty="0"/>
          </a:p>
        </p:txBody>
      </p:sp>
      <p:sp>
        <p:nvSpPr>
          <p:cNvPr id="10" name="TextBox 9"/>
          <p:cNvSpPr txBox="1"/>
          <p:nvPr/>
        </p:nvSpPr>
        <p:spPr>
          <a:xfrm>
            <a:off x="348027" y="5983651"/>
            <a:ext cx="8650125" cy="261610"/>
          </a:xfrm>
          <a:prstGeom prst="rect">
            <a:avLst/>
          </a:prstGeom>
          <a:noFill/>
        </p:spPr>
        <p:txBody>
          <a:bodyPr wrap="none" rtlCol="0">
            <a:spAutoFit/>
          </a:bodyPr>
          <a:lstStyle/>
          <a:p>
            <a:r>
              <a:rPr lang="en-US" sz="1100" b="1" baseline="30000" dirty="0">
                <a:solidFill>
                  <a:schemeClr val="tx2"/>
                </a:solidFill>
              </a:rPr>
              <a:t>(1) </a:t>
            </a:r>
            <a:r>
              <a:rPr lang="en-US" sz="1100" b="1" dirty="0">
                <a:solidFill>
                  <a:schemeClr val="tx2"/>
                </a:solidFill>
              </a:rPr>
              <a:t>Based on personal study by the author of sales of Walmart, Lowe’s Home Depot, Kohl’s, and Dick’s Sporting Goods  over the last 2.5 years.</a:t>
            </a:r>
          </a:p>
        </p:txBody>
      </p:sp>
      <p:sp>
        <p:nvSpPr>
          <p:cNvPr id="11" name="TextBox 10"/>
          <p:cNvSpPr txBox="1"/>
          <p:nvPr/>
        </p:nvSpPr>
        <p:spPr>
          <a:xfrm>
            <a:off x="217055" y="51904"/>
            <a:ext cx="86677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So </a:t>
            </a:r>
            <a:r>
              <a:rPr lang="en-US" sz="4000" b="1" dirty="0" smtClean="0">
                <a:solidFill>
                  <a:schemeClr val="bg1"/>
                </a:solidFill>
                <a:cs typeface="Arial" panose="020B0604020202020204" pitchFamily="34" charset="0"/>
              </a:rPr>
              <a:t>What Does Market Behavior Tell Us</a:t>
            </a:r>
            <a:endParaRPr lang="en-US"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val="659671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53989"/>
            <a:ext cx="8458200" cy="523220"/>
          </a:xfrm>
          <a:prstGeom prst="rect">
            <a:avLst/>
          </a:prstGeom>
        </p:spPr>
        <p:txBody>
          <a:bodyPr wrap="square">
            <a:spAutoFit/>
          </a:bodyPr>
          <a:lstStyle/>
          <a:p>
            <a:r>
              <a:rPr lang="en-US" sz="2800" b="1" dirty="0">
                <a:solidFill>
                  <a:schemeClr val="tx2"/>
                </a:solidFill>
                <a:cs typeface="Arial" panose="020B0604020202020204" pitchFamily="34" charset="0"/>
              </a:rPr>
              <a:t>Common characteristics of big-box sale transactions</a:t>
            </a:r>
            <a:r>
              <a:rPr lang="en-US" sz="2800" b="1" baseline="30000" dirty="0">
                <a:solidFill>
                  <a:schemeClr val="tx2"/>
                </a:solidFill>
                <a:cs typeface="Arial" panose="020B0604020202020204" pitchFamily="34" charset="0"/>
              </a:rPr>
              <a:t>(1)</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189345" y="2305732"/>
            <a:ext cx="2053936" cy="2554545"/>
          </a:xfrm>
          <a:prstGeom prst="rect">
            <a:avLst/>
          </a:prstGeom>
          <a:noFill/>
        </p:spPr>
        <p:txBody>
          <a:bodyPr wrap="square" rtlCol="0">
            <a:spAutoFit/>
          </a:bodyPr>
          <a:lstStyle/>
          <a:p>
            <a:r>
              <a:rPr lang="en-US" sz="3200" b="1" dirty="0">
                <a:solidFill>
                  <a:schemeClr val="tx2"/>
                </a:solidFill>
              </a:rPr>
              <a:t>Prices at low end </a:t>
            </a:r>
          </a:p>
          <a:p>
            <a:r>
              <a:rPr lang="en-US" sz="3200" b="1" dirty="0">
                <a:solidFill>
                  <a:schemeClr val="tx2"/>
                </a:solidFill>
              </a:rPr>
              <a:t>of range (Class C </a:t>
            </a:r>
          </a:p>
          <a:p>
            <a:r>
              <a:rPr lang="en-US" sz="3200" b="1" dirty="0">
                <a:solidFill>
                  <a:schemeClr val="tx2"/>
                </a:solidFill>
              </a:rPr>
              <a:t>or D)</a:t>
            </a:r>
          </a:p>
        </p:txBody>
      </p:sp>
      <p:sp>
        <p:nvSpPr>
          <p:cNvPr id="6" name="Right Brace 5"/>
          <p:cNvSpPr/>
          <p:nvPr/>
        </p:nvSpPr>
        <p:spPr>
          <a:xfrm>
            <a:off x="1901536" y="1957224"/>
            <a:ext cx="381000" cy="3473157"/>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2209800" y="2301114"/>
            <a:ext cx="6858000" cy="3170099"/>
          </a:xfrm>
          <a:prstGeom prst="rect">
            <a:avLst/>
          </a:prstGeom>
          <a:noFill/>
        </p:spPr>
        <p:txBody>
          <a:bodyPr wrap="square" rtlCol="0">
            <a:spAutoFit/>
          </a:bodyPr>
          <a:lstStyle/>
          <a:p>
            <a:pPr marL="285750" indent="-285750">
              <a:buFont typeface="Wingdings" panose="05000000000000000000" pitchFamily="2" charset="2"/>
              <a:buChar char="Ø"/>
            </a:pPr>
            <a:r>
              <a:rPr lang="en-US" sz="2500" b="1" dirty="0">
                <a:solidFill>
                  <a:schemeClr val="tx2"/>
                </a:solidFill>
              </a:rPr>
              <a:t>Vacant (dark) store or soon to be vacant</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Poorly performing store expected to go dark over the near term</a:t>
            </a:r>
          </a:p>
          <a:p>
            <a:pPr marL="285750" indent="-285750">
              <a:buFont typeface="Wingdings" panose="05000000000000000000" pitchFamily="2" charset="2"/>
              <a:buChar char="Ø"/>
            </a:pPr>
            <a:endParaRPr lang="en-US" sz="2500" b="1" dirty="0">
              <a:solidFill>
                <a:schemeClr val="tx2"/>
              </a:solidFill>
            </a:endParaRPr>
          </a:p>
          <a:p>
            <a:pPr marL="285750" indent="-285750">
              <a:buFont typeface="Wingdings" panose="05000000000000000000" pitchFamily="2" charset="2"/>
              <a:buChar char="Ø"/>
            </a:pPr>
            <a:r>
              <a:rPr lang="en-US" sz="2500" b="1" dirty="0">
                <a:solidFill>
                  <a:schemeClr val="tx2"/>
                </a:solidFill>
              </a:rPr>
              <a:t>No interest </a:t>
            </a:r>
            <a:r>
              <a:rPr lang="en-US" sz="2500" b="1">
                <a:solidFill>
                  <a:schemeClr val="tx2"/>
                </a:solidFill>
              </a:rPr>
              <a:t>for first-generation </a:t>
            </a:r>
            <a:r>
              <a:rPr lang="en-US" sz="2500" b="1" dirty="0">
                <a:solidFill>
                  <a:schemeClr val="tx2"/>
                </a:solidFill>
              </a:rPr>
              <a:t>use and minimal interest for second-generation use, except at “bargain basement” prices</a:t>
            </a:r>
          </a:p>
        </p:txBody>
      </p:sp>
      <p:sp>
        <p:nvSpPr>
          <p:cNvPr id="9" name="Slide Number Placeholder 8"/>
          <p:cNvSpPr>
            <a:spLocks noGrp="1"/>
          </p:cNvSpPr>
          <p:nvPr>
            <p:ph type="sldNum" sz="quarter" idx="12"/>
          </p:nvPr>
        </p:nvSpPr>
        <p:spPr/>
        <p:txBody>
          <a:bodyPr/>
          <a:lstStyle/>
          <a:p>
            <a:fld id="{B8F8BD3F-43DE-4E6F-8A8E-C4D8D465E29B}" type="slidenum">
              <a:rPr lang="en-US" smtClean="0"/>
              <a:t>38</a:t>
            </a:fld>
            <a:endParaRPr lang="en-US" dirty="0"/>
          </a:p>
        </p:txBody>
      </p:sp>
      <p:sp>
        <p:nvSpPr>
          <p:cNvPr id="10" name="TextBox 9"/>
          <p:cNvSpPr txBox="1"/>
          <p:nvPr/>
        </p:nvSpPr>
        <p:spPr>
          <a:xfrm>
            <a:off x="241458" y="6071030"/>
            <a:ext cx="8650125" cy="261610"/>
          </a:xfrm>
          <a:prstGeom prst="rect">
            <a:avLst/>
          </a:prstGeom>
          <a:noFill/>
        </p:spPr>
        <p:txBody>
          <a:bodyPr wrap="none" rtlCol="0">
            <a:spAutoFit/>
          </a:bodyPr>
          <a:lstStyle/>
          <a:p>
            <a:r>
              <a:rPr lang="en-US" sz="1100" b="1" baseline="30000" dirty="0">
                <a:solidFill>
                  <a:schemeClr val="tx2"/>
                </a:solidFill>
              </a:rPr>
              <a:t>(1) </a:t>
            </a:r>
            <a:r>
              <a:rPr lang="en-US" sz="1100" b="1" dirty="0">
                <a:solidFill>
                  <a:schemeClr val="tx2"/>
                </a:solidFill>
              </a:rPr>
              <a:t>Based on personal study by the author of sales of Walmart, Lowe’s Home Depot, Kohl’s, and Dick’s Sporting Goods  over the last 2.5 years.</a:t>
            </a:r>
          </a:p>
        </p:txBody>
      </p:sp>
      <p:sp>
        <p:nvSpPr>
          <p:cNvPr id="11" name="TextBox 10"/>
          <p:cNvSpPr txBox="1"/>
          <p:nvPr/>
        </p:nvSpPr>
        <p:spPr>
          <a:xfrm>
            <a:off x="241458" y="8339"/>
            <a:ext cx="86677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So what does market behavior tell us</a:t>
            </a:r>
          </a:p>
        </p:txBody>
      </p:sp>
    </p:spTree>
    <p:extLst>
      <p:ext uri="{BB962C8B-B14F-4D97-AF65-F5344CB8AC3E}">
        <p14:creationId xmlns:p14="http://schemas.microsoft.com/office/powerpoint/2010/main" val="607582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Other </a:t>
            </a:r>
            <a:r>
              <a:rPr lang="en-US" sz="4000" b="1" dirty="0" smtClean="0">
                <a:solidFill>
                  <a:schemeClr val="bg1"/>
                </a:solidFill>
                <a:cs typeface="Arial" panose="020B0604020202020204" pitchFamily="34" charset="0"/>
              </a:rPr>
              <a:t>Market </a:t>
            </a:r>
            <a:r>
              <a:rPr lang="en-US" sz="4000" b="1" dirty="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ehavior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indings</a:t>
            </a:r>
            <a:endParaRPr lang="en-US" sz="36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2819400" y="990600"/>
            <a:ext cx="3185487" cy="584775"/>
          </a:xfrm>
          <a:prstGeom prst="rect">
            <a:avLst/>
          </a:prstGeom>
          <a:noFill/>
        </p:spPr>
        <p:txBody>
          <a:bodyPr wrap="none" rtlCol="0">
            <a:spAutoFit/>
          </a:bodyPr>
          <a:lstStyle/>
          <a:p>
            <a:r>
              <a:rPr lang="en-US" sz="3200" b="1" dirty="0">
                <a:solidFill>
                  <a:schemeClr val="tx2"/>
                </a:solidFill>
              </a:rPr>
              <a:t>High priced sales</a:t>
            </a:r>
          </a:p>
        </p:txBody>
      </p:sp>
      <p:sp>
        <p:nvSpPr>
          <p:cNvPr id="6" name="TextBox 5"/>
          <p:cNvSpPr txBox="1"/>
          <p:nvPr/>
        </p:nvSpPr>
        <p:spPr>
          <a:xfrm>
            <a:off x="457200" y="1981200"/>
            <a:ext cx="3679212" cy="2246769"/>
          </a:xfrm>
          <a:prstGeom prst="rect">
            <a:avLst/>
          </a:prstGeom>
          <a:noFill/>
        </p:spPr>
        <p:txBody>
          <a:bodyPr wrap="none" rtlCol="0">
            <a:spAutoFit/>
          </a:bodyPr>
          <a:lstStyle/>
          <a:p>
            <a:r>
              <a:rPr lang="en-US" sz="2800" b="1" dirty="0">
                <a:solidFill>
                  <a:schemeClr val="tx2"/>
                </a:solidFill>
              </a:rPr>
              <a:t>Highest and best use - </a:t>
            </a:r>
          </a:p>
          <a:p>
            <a:endParaRPr lang="en-US" sz="2800" b="1" dirty="0">
              <a:solidFill>
                <a:schemeClr val="tx2"/>
              </a:solidFill>
            </a:endParaRPr>
          </a:p>
          <a:p>
            <a:endParaRPr lang="en-US" sz="2800" b="1" dirty="0">
              <a:solidFill>
                <a:schemeClr val="tx2"/>
              </a:solidFill>
            </a:endParaRPr>
          </a:p>
          <a:p>
            <a:endParaRPr lang="en-US" sz="2800" b="1" dirty="0">
              <a:solidFill>
                <a:schemeClr val="tx2"/>
              </a:solidFill>
            </a:endParaRPr>
          </a:p>
          <a:p>
            <a:r>
              <a:rPr lang="en-US" sz="2800" b="1" dirty="0">
                <a:solidFill>
                  <a:schemeClr val="tx2"/>
                </a:solidFill>
              </a:rPr>
              <a:t>Comparable sales -</a:t>
            </a:r>
          </a:p>
        </p:txBody>
      </p:sp>
      <p:sp>
        <p:nvSpPr>
          <p:cNvPr id="7" name="TextBox 6"/>
          <p:cNvSpPr txBox="1"/>
          <p:nvPr/>
        </p:nvSpPr>
        <p:spPr>
          <a:xfrm>
            <a:off x="4474488" y="1981200"/>
            <a:ext cx="4212312" cy="3539430"/>
          </a:xfrm>
          <a:prstGeom prst="rect">
            <a:avLst/>
          </a:prstGeom>
          <a:noFill/>
        </p:spPr>
        <p:txBody>
          <a:bodyPr wrap="square" rtlCol="0">
            <a:spAutoFit/>
          </a:bodyPr>
          <a:lstStyle/>
          <a:p>
            <a:r>
              <a:rPr lang="en-US" sz="2800" b="1" dirty="0">
                <a:solidFill>
                  <a:schemeClr val="tx2"/>
                </a:solidFill>
              </a:rPr>
              <a:t>First-generation space.</a:t>
            </a:r>
          </a:p>
          <a:p>
            <a:r>
              <a:rPr lang="en-US" sz="2800" b="1" dirty="0">
                <a:solidFill>
                  <a:schemeClr val="tx2"/>
                </a:solidFill>
              </a:rPr>
              <a:t>The continuation of the property for a big-box user</a:t>
            </a:r>
          </a:p>
          <a:p>
            <a:endParaRPr lang="en-US" sz="2800" b="1" dirty="0">
              <a:solidFill>
                <a:schemeClr val="tx2"/>
              </a:solidFill>
            </a:endParaRPr>
          </a:p>
          <a:p>
            <a:r>
              <a:rPr lang="en-US" sz="2800" b="1" dirty="0">
                <a:solidFill>
                  <a:schemeClr val="tx2"/>
                </a:solidFill>
              </a:rPr>
              <a:t>Sales of properties that are leased to big-box tenants and bought by investors</a:t>
            </a:r>
          </a:p>
        </p:txBody>
      </p:sp>
      <p:sp>
        <p:nvSpPr>
          <p:cNvPr id="2" name="Slide Number Placeholder 1"/>
          <p:cNvSpPr>
            <a:spLocks noGrp="1"/>
          </p:cNvSpPr>
          <p:nvPr>
            <p:ph type="sldNum" sz="quarter" idx="12"/>
          </p:nvPr>
        </p:nvSpPr>
        <p:spPr/>
        <p:txBody>
          <a:bodyPr/>
          <a:lstStyle/>
          <a:p>
            <a:fld id="{B8F8BD3F-43DE-4E6F-8A8E-C4D8D465E29B}" type="slidenum">
              <a:rPr lang="en-US" smtClean="0"/>
              <a:t>39</a:t>
            </a:fld>
            <a:endParaRPr lang="en-US" dirty="0"/>
          </a:p>
        </p:txBody>
      </p:sp>
    </p:spTree>
    <p:extLst>
      <p:ext uri="{BB962C8B-B14F-4D97-AF65-F5344CB8AC3E}">
        <p14:creationId xmlns:p14="http://schemas.microsoft.com/office/powerpoint/2010/main" val="1377814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21167416">
            <a:off x="1971690" y="1266649"/>
            <a:ext cx="5659244" cy="5062278"/>
          </a:xfrm>
          <a:prstGeom prst="rect">
            <a:avLst/>
          </a:prstGeom>
        </p:spPr>
      </p:pic>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9" name="TextBox 8"/>
          <p:cNvSpPr txBox="1"/>
          <p:nvPr/>
        </p:nvSpPr>
        <p:spPr>
          <a:xfrm>
            <a:off x="27709" y="76200"/>
            <a:ext cx="9144000" cy="707886"/>
          </a:xfrm>
          <a:prstGeom prst="rect">
            <a:avLst/>
          </a:prstGeom>
          <a:noFill/>
        </p:spPr>
        <p:txBody>
          <a:bodyPr wrap="square" rtlCol="0">
            <a:spAutoFit/>
          </a:bodyPr>
          <a:lstStyle/>
          <a:p>
            <a:r>
              <a:rPr lang="en-US" sz="4000" b="1" dirty="0">
                <a:solidFill>
                  <a:schemeClr val="bg1"/>
                </a:solidFill>
              </a:rPr>
              <a:t>Big-Box Retailers’ Tax Appeal Arguments</a:t>
            </a:r>
          </a:p>
        </p:txBody>
      </p:sp>
      <p:sp>
        <p:nvSpPr>
          <p:cNvPr id="2" name="Slide Number Placeholder 1"/>
          <p:cNvSpPr>
            <a:spLocks noGrp="1"/>
          </p:cNvSpPr>
          <p:nvPr>
            <p:ph type="sldNum" sz="quarter" idx="12"/>
          </p:nvPr>
        </p:nvSpPr>
        <p:spPr/>
        <p:txBody>
          <a:bodyPr/>
          <a:lstStyle/>
          <a:p>
            <a:fld id="{B8F8BD3F-43DE-4E6F-8A8E-C4D8D465E29B}" type="slidenum">
              <a:rPr lang="en-US" smtClean="0"/>
              <a:t>4</a:t>
            </a:fld>
            <a:endParaRPr lang="en-US" dirty="0"/>
          </a:p>
        </p:txBody>
      </p:sp>
    </p:spTree>
    <p:extLst>
      <p:ext uri="{BB962C8B-B14F-4D97-AF65-F5344CB8AC3E}">
        <p14:creationId xmlns:p14="http://schemas.microsoft.com/office/powerpoint/2010/main" val="1039986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Other </a:t>
            </a:r>
            <a:r>
              <a:rPr lang="en-US" sz="4000" b="1" dirty="0" smtClean="0">
                <a:solidFill>
                  <a:schemeClr val="bg1"/>
                </a:solidFill>
                <a:cs typeface="Arial" panose="020B0604020202020204" pitchFamily="34" charset="0"/>
              </a:rPr>
              <a:t>Market </a:t>
            </a:r>
            <a:r>
              <a:rPr lang="en-US" sz="4000" b="1" dirty="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ehavior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indings</a:t>
            </a:r>
            <a:endParaRPr lang="en-US" sz="36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2819400" y="990600"/>
            <a:ext cx="3944734" cy="584775"/>
          </a:xfrm>
          <a:prstGeom prst="rect">
            <a:avLst/>
          </a:prstGeom>
          <a:noFill/>
        </p:spPr>
        <p:txBody>
          <a:bodyPr wrap="none" rtlCol="0">
            <a:spAutoFit/>
          </a:bodyPr>
          <a:lstStyle/>
          <a:p>
            <a:r>
              <a:rPr lang="en-US" sz="3200" b="1" dirty="0">
                <a:solidFill>
                  <a:schemeClr val="tx2"/>
                </a:solidFill>
              </a:rPr>
              <a:t>Mid-level priced sales</a:t>
            </a:r>
          </a:p>
        </p:txBody>
      </p:sp>
      <p:sp>
        <p:nvSpPr>
          <p:cNvPr id="6" name="TextBox 5"/>
          <p:cNvSpPr txBox="1"/>
          <p:nvPr/>
        </p:nvSpPr>
        <p:spPr>
          <a:xfrm>
            <a:off x="457200" y="1981200"/>
            <a:ext cx="3679212" cy="2246769"/>
          </a:xfrm>
          <a:prstGeom prst="rect">
            <a:avLst/>
          </a:prstGeom>
          <a:noFill/>
        </p:spPr>
        <p:txBody>
          <a:bodyPr wrap="none" rtlCol="0">
            <a:spAutoFit/>
          </a:bodyPr>
          <a:lstStyle/>
          <a:p>
            <a:r>
              <a:rPr lang="en-US" sz="2800" b="1" dirty="0">
                <a:solidFill>
                  <a:schemeClr val="tx2"/>
                </a:solidFill>
              </a:rPr>
              <a:t>Highest and best use - </a:t>
            </a:r>
          </a:p>
          <a:p>
            <a:endParaRPr lang="en-US" sz="2800" b="1" dirty="0">
              <a:solidFill>
                <a:schemeClr val="tx2"/>
              </a:solidFill>
            </a:endParaRPr>
          </a:p>
          <a:p>
            <a:endParaRPr lang="en-US" sz="2800" b="1" dirty="0">
              <a:solidFill>
                <a:schemeClr val="tx2"/>
              </a:solidFill>
            </a:endParaRPr>
          </a:p>
          <a:p>
            <a:endParaRPr lang="en-US" sz="2800" b="1" dirty="0">
              <a:solidFill>
                <a:schemeClr val="tx2"/>
              </a:solidFill>
            </a:endParaRPr>
          </a:p>
          <a:p>
            <a:r>
              <a:rPr lang="en-US" sz="2800" b="1" dirty="0">
                <a:solidFill>
                  <a:schemeClr val="tx2"/>
                </a:solidFill>
              </a:rPr>
              <a:t>Comparable sales -</a:t>
            </a:r>
          </a:p>
        </p:txBody>
      </p:sp>
      <p:sp>
        <p:nvSpPr>
          <p:cNvPr id="7" name="TextBox 6"/>
          <p:cNvSpPr txBox="1"/>
          <p:nvPr/>
        </p:nvSpPr>
        <p:spPr>
          <a:xfrm>
            <a:off x="4474488" y="1981200"/>
            <a:ext cx="4212312" cy="3539430"/>
          </a:xfrm>
          <a:prstGeom prst="rect">
            <a:avLst/>
          </a:prstGeom>
          <a:noFill/>
        </p:spPr>
        <p:txBody>
          <a:bodyPr wrap="square" rtlCol="0">
            <a:spAutoFit/>
          </a:bodyPr>
          <a:lstStyle/>
          <a:p>
            <a:r>
              <a:rPr lang="en-US" sz="2800" b="1" dirty="0">
                <a:solidFill>
                  <a:schemeClr val="tx2"/>
                </a:solidFill>
              </a:rPr>
              <a:t>Interim use until second-generation use becomes appropriate</a:t>
            </a:r>
          </a:p>
          <a:p>
            <a:endParaRPr lang="en-US" sz="2800" b="1" dirty="0">
              <a:solidFill>
                <a:schemeClr val="tx2"/>
              </a:solidFill>
            </a:endParaRPr>
          </a:p>
          <a:p>
            <a:r>
              <a:rPr lang="en-US" sz="2800" b="1" dirty="0">
                <a:solidFill>
                  <a:schemeClr val="tx2"/>
                </a:solidFill>
              </a:rPr>
              <a:t>Sales of properties with reasonably similar characteristics to investors or redevelopers</a:t>
            </a:r>
          </a:p>
        </p:txBody>
      </p:sp>
      <p:sp>
        <p:nvSpPr>
          <p:cNvPr id="2" name="Slide Number Placeholder 1"/>
          <p:cNvSpPr>
            <a:spLocks noGrp="1"/>
          </p:cNvSpPr>
          <p:nvPr>
            <p:ph type="sldNum" sz="quarter" idx="12"/>
          </p:nvPr>
        </p:nvSpPr>
        <p:spPr/>
        <p:txBody>
          <a:bodyPr/>
          <a:lstStyle/>
          <a:p>
            <a:fld id="{B8F8BD3F-43DE-4E6F-8A8E-C4D8D465E29B}" type="slidenum">
              <a:rPr lang="en-US" smtClean="0"/>
              <a:t>40</a:t>
            </a:fld>
            <a:endParaRPr lang="en-US" dirty="0"/>
          </a:p>
        </p:txBody>
      </p:sp>
    </p:spTree>
    <p:extLst>
      <p:ext uri="{BB962C8B-B14F-4D97-AF65-F5344CB8AC3E}">
        <p14:creationId xmlns:p14="http://schemas.microsoft.com/office/powerpoint/2010/main" val="1730491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Other </a:t>
            </a:r>
            <a:r>
              <a:rPr lang="en-US" sz="4000" b="1" dirty="0" smtClean="0">
                <a:solidFill>
                  <a:schemeClr val="bg1"/>
                </a:solidFill>
                <a:cs typeface="Arial" panose="020B0604020202020204" pitchFamily="34" charset="0"/>
              </a:rPr>
              <a:t>Market Behavior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indings</a:t>
            </a:r>
            <a:endParaRPr lang="en-US" sz="36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2819400" y="990600"/>
            <a:ext cx="3092129" cy="584775"/>
          </a:xfrm>
          <a:prstGeom prst="rect">
            <a:avLst/>
          </a:prstGeom>
          <a:noFill/>
        </p:spPr>
        <p:txBody>
          <a:bodyPr wrap="none" rtlCol="0">
            <a:spAutoFit/>
          </a:bodyPr>
          <a:lstStyle/>
          <a:p>
            <a:r>
              <a:rPr lang="en-US" sz="3200" b="1" dirty="0">
                <a:solidFill>
                  <a:schemeClr val="tx2"/>
                </a:solidFill>
              </a:rPr>
              <a:t>Low priced sales</a:t>
            </a:r>
          </a:p>
        </p:txBody>
      </p:sp>
      <p:sp>
        <p:nvSpPr>
          <p:cNvPr id="6" name="TextBox 5"/>
          <p:cNvSpPr txBox="1"/>
          <p:nvPr/>
        </p:nvSpPr>
        <p:spPr>
          <a:xfrm>
            <a:off x="457200" y="1981200"/>
            <a:ext cx="3679212" cy="1815882"/>
          </a:xfrm>
          <a:prstGeom prst="rect">
            <a:avLst/>
          </a:prstGeom>
          <a:noFill/>
        </p:spPr>
        <p:txBody>
          <a:bodyPr wrap="none" rtlCol="0">
            <a:spAutoFit/>
          </a:bodyPr>
          <a:lstStyle/>
          <a:p>
            <a:r>
              <a:rPr lang="en-US" sz="2800" b="1" dirty="0">
                <a:solidFill>
                  <a:schemeClr val="tx2"/>
                </a:solidFill>
              </a:rPr>
              <a:t>Highest and best use - </a:t>
            </a:r>
          </a:p>
          <a:p>
            <a:endParaRPr lang="en-US" sz="2800" b="1" dirty="0">
              <a:solidFill>
                <a:schemeClr val="tx2"/>
              </a:solidFill>
            </a:endParaRPr>
          </a:p>
          <a:p>
            <a:endParaRPr lang="en-US" sz="2800" b="1" dirty="0">
              <a:solidFill>
                <a:schemeClr val="tx2"/>
              </a:solidFill>
            </a:endParaRPr>
          </a:p>
          <a:p>
            <a:r>
              <a:rPr lang="en-US" sz="2800" b="1" dirty="0">
                <a:solidFill>
                  <a:schemeClr val="tx2"/>
                </a:solidFill>
              </a:rPr>
              <a:t>Comparable sales -</a:t>
            </a:r>
          </a:p>
        </p:txBody>
      </p:sp>
      <p:sp>
        <p:nvSpPr>
          <p:cNvPr id="7" name="TextBox 6"/>
          <p:cNvSpPr txBox="1"/>
          <p:nvPr/>
        </p:nvSpPr>
        <p:spPr>
          <a:xfrm>
            <a:off x="4474488" y="1981200"/>
            <a:ext cx="4212312" cy="3108543"/>
          </a:xfrm>
          <a:prstGeom prst="rect">
            <a:avLst/>
          </a:prstGeom>
          <a:noFill/>
        </p:spPr>
        <p:txBody>
          <a:bodyPr wrap="square" rtlCol="0">
            <a:spAutoFit/>
          </a:bodyPr>
          <a:lstStyle/>
          <a:p>
            <a:r>
              <a:rPr lang="en-US" sz="2800" b="1" dirty="0">
                <a:solidFill>
                  <a:schemeClr val="tx2"/>
                </a:solidFill>
              </a:rPr>
              <a:t>Second-generation space</a:t>
            </a:r>
          </a:p>
          <a:p>
            <a:endParaRPr lang="en-US" sz="2800" b="1" dirty="0">
              <a:solidFill>
                <a:schemeClr val="tx2"/>
              </a:solidFill>
            </a:endParaRPr>
          </a:p>
          <a:p>
            <a:endParaRPr lang="en-US" sz="2800" b="1" dirty="0">
              <a:solidFill>
                <a:schemeClr val="tx2"/>
              </a:solidFill>
            </a:endParaRPr>
          </a:p>
          <a:p>
            <a:r>
              <a:rPr lang="en-US" sz="2800" b="1" dirty="0">
                <a:solidFill>
                  <a:schemeClr val="tx2"/>
                </a:solidFill>
              </a:rPr>
              <a:t>Sales of properties with reasonably similar characteristics, dark or soon-to-be dark</a:t>
            </a:r>
          </a:p>
        </p:txBody>
      </p:sp>
      <p:sp>
        <p:nvSpPr>
          <p:cNvPr id="2" name="Slide Number Placeholder 1"/>
          <p:cNvSpPr>
            <a:spLocks noGrp="1"/>
          </p:cNvSpPr>
          <p:nvPr>
            <p:ph type="sldNum" sz="quarter" idx="12"/>
          </p:nvPr>
        </p:nvSpPr>
        <p:spPr/>
        <p:txBody>
          <a:bodyPr/>
          <a:lstStyle/>
          <a:p>
            <a:fld id="{B8F8BD3F-43DE-4E6F-8A8E-C4D8D465E29B}" type="slidenum">
              <a:rPr lang="en-US" smtClean="0"/>
              <a:t>41</a:t>
            </a:fld>
            <a:endParaRPr lang="en-US" dirty="0"/>
          </a:p>
        </p:txBody>
      </p:sp>
    </p:spTree>
    <p:extLst>
      <p:ext uri="{BB962C8B-B14F-4D97-AF65-F5344CB8AC3E}">
        <p14:creationId xmlns:p14="http://schemas.microsoft.com/office/powerpoint/2010/main" val="2679609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14400"/>
            <a:ext cx="6886171" cy="707886"/>
          </a:xfrm>
          <a:prstGeom prst="rect">
            <a:avLst/>
          </a:prstGeom>
          <a:noFill/>
        </p:spPr>
        <p:txBody>
          <a:bodyPr wrap="square" rtlCol="0">
            <a:spAutoFit/>
          </a:bodyPr>
          <a:lstStyle/>
          <a:p>
            <a:pPr algn="ctr"/>
            <a:r>
              <a:rPr lang="en-US" sz="4000" b="1" dirty="0">
                <a:solidFill>
                  <a:schemeClr val="tx2"/>
                </a:solidFill>
                <a:cs typeface="Arial" panose="020B0604020202020204" pitchFamily="34" charset="0"/>
              </a:rPr>
              <a:t>Proposed Valuation Solution</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42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327" y="1728124"/>
            <a:ext cx="7315200" cy="4871258"/>
          </a:xfrm>
          <a:prstGeom prst="rect">
            <a:avLst/>
          </a:prstGeom>
        </p:spPr>
      </p:pic>
    </p:spTree>
    <p:extLst>
      <p:ext uri="{BB962C8B-B14F-4D97-AF65-F5344CB8AC3E}">
        <p14:creationId xmlns:p14="http://schemas.microsoft.com/office/powerpoint/2010/main" val="78916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
            <a:ext cx="770128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Proposed </a:t>
            </a:r>
            <a:r>
              <a:rPr lang="en-US" sz="4000" b="1" dirty="0" smtClean="0">
                <a:solidFill>
                  <a:schemeClr val="bg1"/>
                </a:solidFill>
                <a:cs typeface="Arial" panose="020B0604020202020204" pitchFamily="34" charset="0"/>
              </a:rPr>
              <a:t>Valuation </a:t>
            </a:r>
            <a:r>
              <a:rPr lang="en-US" sz="4000" b="1" dirty="0">
                <a:solidFill>
                  <a:schemeClr val="bg1"/>
                </a:solidFill>
                <a:cs typeface="Arial" panose="020B0604020202020204" pitchFamily="34" charset="0"/>
              </a:rPr>
              <a:t>M</a:t>
            </a:r>
            <a:r>
              <a:rPr lang="en-US" sz="4000" b="1" dirty="0" smtClean="0">
                <a:solidFill>
                  <a:schemeClr val="bg1"/>
                </a:solidFill>
                <a:cs typeface="Arial" panose="020B0604020202020204" pitchFamily="34" charset="0"/>
              </a:rPr>
              <a:t>ethodology</a:t>
            </a:r>
            <a:endParaRPr lang="en-US" sz="4000" b="1" dirty="0">
              <a:solidFill>
                <a:schemeClr val="bg1"/>
              </a:solidFill>
              <a:cs typeface="Arial" panose="020B0604020202020204" pitchFamily="34" charset="0"/>
            </a:endParaRPr>
          </a:p>
        </p:txBody>
      </p:sp>
      <p:sp>
        <p:nvSpPr>
          <p:cNvPr id="2" name="Rectangle 1"/>
          <p:cNvSpPr/>
          <p:nvPr/>
        </p:nvSpPr>
        <p:spPr>
          <a:xfrm>
            <a:off x="533400" y="999648"/>
            <a:ext cx="8763000" cy="5139869"/>
          </a:xfrm>
          <a:prstGeom prst="rect">
            <a:avLst/>
          </a:prstGeom>
        </p:spPr>
        <p:txBody>
          <a:bodyPr wrap="square">
            <a:spAutoFit/>
          </a:bodyPr>
          <a:lstStyle/>
          <a:p>
            <a:pPr marL="514350" indent="-514350">
              <a:buFont typeface="+mj-lt"/>
              <a:buAutoNum type="arabicPeriod"/>
            </a:pPr>
            <a:r>
              <a:rPr lang="en-US" sz="3000" b="1" dirty="0">
                <a:solidFill>
                  <a:schemeClr val="tx2"/>
                </a:solidFill>
                <a:cs typeface="Arial" panose="020B0604020202020204" pitchFamily="34" charset="0"/>
              </a:rPr>
              <a:t>Classify big-box properties similar to mall classifications</a:t>
            </a:r>
          </a:p>
          <a:p>
            <a:pPr marL="971550" lvl="1" indent="-514350">
              <a:buFont typeface="Wingdings" panose="05000000000000000000" pitchFamily="2" charset="2"/>
              <a:buChar char="Ø"/>
            </a:pPr>
            <a:endParaRPr lang="en-US" sz="28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Analyze highest and best use, especially the demand component</a:t>
            </a:r>
          </a:p>
          <a:p>
            <a:pPr marL="514350" indent="-514350">
              <a:buFont typeface="+mj-lt"/>
              <a:buAutoNum type="arabicPeriod"/>
            </a:pPr>
            <a:endParaRPr lang="en-US" sz="30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Let highest and best use conclusion drive the proper selection of comparable sales</a:t>
            </a:r>
          </a:p>
          <a:p>
            <a:pPr marL="514350" indent="-514350">
              <a:buFont typeface="+mj-lt"/>
              <a:buAutoNum type="arabicPeriod"/>
            </a:pPr>
            <a:endParaRPr lang="en-US" sz="30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Use all three approaches to value despite limitations </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43</a:t>
            </a:fld>
            <a:endParaRPr lang="en-US" dirty="0"/>
          </a:p>
        </p:txBody>
      </p:sp>
    </p:spTree>
    <p:extLst>
      <p:ext uri="{BB962C8B-B14F-4D97-AF65-F5344CB8AC3E}">
        <p14:creationId xmlns:p14="http://schemas.microsoft.com/office/powerpoint/2010/main" val="1174765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1535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Why </a:t>
            </a:r>
            <a:r>
              <a:rPr lang="en-US" sz="4000" b="1" dirty="0" smtClean="0">
                <a:solidFill>
                  <a:schemeClr val="bg1"/>
                </a:solidFill>
                <a:cs typeface="Arial" panose="020B0604020202020204" pitchFamily="34" charset="0"/>
              </a:rPr>
              <a:t>Classify </a:t>
            </a:r>
            <a:r>
              <a:rPr lang="en-US" sz="4000" b="1" dirty="0" smtClean="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ig</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ox Properties</a:t>
            </a:r>
            <a:r>
              <a:rPr lang="en-US" sz="4000" b="1" dirty="0">
                <a:solidFill>
                  <a:schemeClr val="bg1"/>
                </a:solidFill>
                <a:cs typeface="Arial" panose="020B0604020202020204" pitchFamily="34" charset="0"/>
              </a:rPr>
              <a:t>?</a:t>
            </a:r>
          </a:p>
        </p:txBody>
      </p:sp>
      <p:sp>
        <p:nvSpPr>
          <p:cNvPr id="2" name="Rectangle 1"/>
          <p:cNvSpPr/>
          <p:nvPr/>
        </p:nvSpPr>
        <p:spPr>
          <a:xfrm>
            <a:off x="152400" y="990600"/>
            <a:ext cx="8839200" cy="5509200"/>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tx2"/>
                </a:solidFill>
                <a:cs typeface="Arial" panose="020B0604020202020204" pitchFamily="34" charset="0"/>
              </a:rPr>
              <a:t>Helps determine highest and best use</a:t>
            </a:r>
          </a:p>
          <a:p>
            <a:pPr marL="457200" indent="-457200">
              <a:buFont typeface="Arial" panose="020B0604020202020204" pitchFamily="34" charset="0"/>
              <a:buChar char="•"/>
            </a:pPr>
            <a:endParaRPr lang="en-US" sz="3000" b="1" dirty="0">
              <a:solidFill>
                <a:schemeClr val="tx2"/>
              </a:solidFill>
              <a:cs typeface="Arial" panose="020B0604020202020204" pitchFamily="34" charset="0"/>
            </a:endParaRPr>
          </a:p>
          <a:p>
            <a:pPr marL="457200" indent="-457200">
              <a:buFont typeface="Arial" panose="020B0604020202020204" pitchFamily="34" charset="0"/>
              <a:buChar char="•"/>
            </a:pPr>
            <a:r>
              <a:rPr lang="en-US" sz="3000" b="1" dirty="0">
                <a:solidFill>
                  <a:schemeClr val="tx2"/>
                </a:solidFill>
                <a:cs typeface="Arial" panose="020B0604020202020204" pitchFamily="34" charset="0"/>
              </a:rPr>
              <a:t>Drives selection of appropriate comparable rentals and sales, i.e.</a:t>
            </a:r>
          </a:p>
          <a:p>
            <a:pPr marL="457200" indent="-457200">
              <a:buFont typeface="Arial" panose="020B0604020202020204" pitchFamily="34" charset="0"/>
              <a:buChar char="•"/>
            </a:pPr>
            <a:endParaRPr lang="en-US" sz="3200" b="1" dirty="0">
              <a:solidFill>
                <a:schemeClr val="tx2"/>
              </a:solidFill>
              <a:cs typeface="Arial" panose="020B0604020202020204" pitchFamily="34" charset="0"/>
            </a:endParaRPr>
          </a:p>
          <a:p>
            <a:pPr marL="914400" lvl="1" indent="-457200">
              <a:lnSpc>
                <a:spcPts val="3000"/>
              </a:lnSpc>
              <a:buFont typeface="Wingdings" panose="05000000000000000000" pitchFamily="2" charset="2"/>
              <a:buChar char="Ø"/>
            </a:pPr>
            <a:r>
              <a:rPr lang="en-US" sz="2600" b="1" dirty="0">
                <a:solidFill>
                  <a:schemeClr val="tx2"/>
                </a:solidFill>
                <a:cs typeface="Arial" panose="020B0604020202020204" pitchFamily="34" charset="0"/>
              </a:rPr>
              <a:t>Compares Class A subject property with Class A comps</a:t>
            </a:r>
          </a:p>
          <a:p>
            <a:pPr marL="914400" lvl="1" indent="-457200">
              <a:lnSpc>
                <a:spcPts val="3000"/>
              </a:lnSpc>
              <a:buFont typeface="Wingdings" panose="05000000000000000000" pitchFamily="2" charset="2"/>
              <a:buChar char="Ø"/>
            </a:pPr>
            <a:endParaRPr lang="en-US" sz="2600" b="1" dirty="0">
              <a:solidFill>
                <a:schemeClr val="tx2"/>
              </a:solidFill>
              <a:cs typeface="Arial" panose="020B0604020202020204" pitchFamily="34" charset="0"/>
            </a:endParaRPr>
          </a:p>
          <a:p>
            <a:pPr marL="914400" lvl="1" indent="-457200">
              <a:lnSpc>
                <a:spcPts val="3000"/>
              </a:lnSpc>
              <a:buFont typeface="Wingdings" panose="05000000000000000000" pitchFamily="2" charset="2"/>
              <a:buChar char="Ø"/>
            </a:pPr>
            <a:r>
              <a:rPr lang="en-US" sz="2600" b="1" dirty="0">
                <a:solidFill>
                  <a:schemeClr val="tx2"/>
                </a:solidFill>
                <a:cs typeface="Arial" panose="020B0604020202020204" pitchFamily="34" charset="0"/>
              </a:rPr>
              <a:t>Same is true for Class B properties with Class B comps</a:t>
            </a:r>
          </a:p>
          <a:p>
            <a:pPr marL="914400" lvl="1" indent="-457200">
              <a:lnSpc>
                <a:spcPts val="3000"/>
              </a:lnSpc>
              <a:buFont typeface="Wingdings" panose="05000000000000000000" pitchFamily="2" charset="2"/>
              <a:buChar char="Ø"/>
            </a:pPr>
            <a:endParaRPr lang="en-US" sz="2600" b="1" dirty="0">
              <a:solidFill>
                <a:schemeClr val="tx2"/>
              </a:solidFill>
              <a:cs typeface="Arial" panose="020B0604020202020204" pitchFamily="34" charset="0"/>
            </a:endParaRPr>
          </a:p>
          <a:p>
            <a:pPr marL="914400" lvl="1" indent="-457200">
              <a:lnSpc>
                <a:spcPts val="3000"/>
              </a:lnSpc>
              <a:buFont typeface="Wingdings" panose="05000000000000000000" pitchFamily="2" charset="2"/>
              <a:buChar char="Ø"/>
            </a:pPr>
            <a:r>
              <a:rPr lang="en-US" sz="2600" b="1" dirty="0">
                <a:solidFill>
                  <a:schemeClr val="tx2"/>
                </a:solidFill>
                <a:cs typeface="Arial" panose="020B0604020202020204" pitchFamily="34" charset="0"/>
              </a:rPr>
              <a:t>Compares Class C and D subject properties with Class C and D comps</a:t>
            </a:r>
          </a:p>
          <a:p>
            <a:pPr marL="914400" lvl="1" indent="-457200">
              <a:lnSpc>
                <a:spcPts val="3000"/>
              </a:lnSpc>
              <a:buFont typeface="Wingdings" panose="05000000000000000000" pitchFamily="2" charset="2"/>
              <a:buChar char="Ø"/>
            </a:pPr>
            <a:endParaRPr lang="en-US" sz="3000" b="1" dirty="0">
              <a:solidFill>
                <a:schemeClr val="tx2"/>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44</a:t>
            </a:fld>
            <a:endParaRPr lang="en-US" dirty="0"/>
          </a:p>
        </p:txBody>
      </p:sp>
    </p:spTree>
    <p:extLst>
      <p:ext uri="{BB962C8B-B14F-4D97-AF65-F5344CB8AC3E}">
        <p14:creationId xmlns:p14="http://schemas.microsoft.com/office/powerpoint/2010/main" val="3062170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Why </a:t>
            </a:r>
            <a:r>
              <a:rPr lang="en-US" sz="4000" b="1" dirty="0">
                <a:solidFill>
                  <a:schemeClr val="bg1"/>
                </a:solidFill>
                <a:cs typeface="Arial" panose="020B0604020202020204" pitchFamily="34" charset="0"/>
              </a:rPr>
              <a:t>C</a:t>
            </a:r>
            <a:r>
              <a:rPr lang="en-US" sz="4000" b="1" dirty="0" smtClean="0">
                <a:solidFill>
                  <a:schemeClr val="bg1"/>
                </a:solidFill>
                <a:cs typeface="Arial" panose="020B0604020202020204" pitchFamily="34" charset="0"/>
              </a:rPr>
              <a:t>lassify </a:t>
            </a:r>
            <a:r>
              <a:rPr lang="en-US" sz="4000" b="1" dirty="0" smtClean="0">
                <a:solidFill>
                  <a:schemeClr val="bg1"/>
                </a:solidFill>
                <a:cs typeface="Arial" panose="020B0604020202020204" pitchFamily="34" charset="0"/>
              </a:rPr>
              <a:t>B</a:t>
            </a:r>
            <a:r>
              <a:rPr lang="en-US" sz="4000" b="1" dirty="0" smtClean="0">
                <a:solidFill>
                  <a:schemeClr val="bg1"/>
                </a:solidFill>
                <a:cs typeface="Arial" panose="020B0604020202020204" pitchFamily="34" charset="0"/>
              </a:rPr>
              <a:t>ig-Box Properties</a:t>
            </a:r>
            <a:r>
              <a:rPr lang="en-US" sz="4000" b="1" dirty="0">
                <a:solidFill>
                  <a:schemeClr val="bg1"/>
                </a:solidFill>
                <a:cs typeface="Arial" panose="020B0604020202020204" pitchFamily="34" charset="0"/>
              </a:rPr>
              <a:t>? </a:t>
            </a:r>
            <a:r>
              <a:rPr lang="en-US" sz="3600" b="1" dirty="0">
                <a:solidFill>
                  <a:schemeClr val="bg1"/>
                </a:solidFill>
                <a:cs typeface="Arial" panose="020B0604020202020204" pitchFamily="34" charset="0"/>
              </a:rPr>
              <a:t>(cont’d)</a:t>
            </a:r>
          </a:p>
        </p:txBody>
      </p:sp>
      <p:sp>
        <p:nvSpPr>
          <p:cNvPr id="2" name="Rectangle 1"/>
          <p:cNvSpPr/>
          <p:nvPr/>
        </p:nvSpPr>
        <p:spPr>
          <a:xfrm>
            <a:off x="666750" y="1828800"/>
            <a:ext cx="8153400" cy="2554545"/>
          </a:xfrm>
          <a:prstGeom prst="rect">
            <a:avLst/>
          </a:prstGeom>
        </p:spPr>
        <p:txBody>
          <a:bodyPr wrap="square">
            <a:spAutoFit/>
          </a:bodyPr>
          <a:lstStyle/>
          <a:p>
            <a:pPr marL="457200" indent="-457200">
              <a:buFont typeface="Arial" panose="020B0604020202020204" pitchFamily="34" charset="0"/>
              <a:buChar char="•"/>
            </a:pPr>
            <a:r>
              <a:rPr lang="en-US" sz="3200" b="1" u="sng" dirty="0">
                <a:solidFill>
                  <a:schemeClr val="tx2"/>
                </a:solidFill>
                <a:cs typeface="Arial" panose="020B0604020202020204" pitchFamily="34" charset="0"/>
              </a:rPr>
              <a:t>Result</a:t>
            </a:r>
            <a:r>
              <a:rPr lang="en-US" sz="3200" b="1" dirty="0">
                <a:solidFill>
                  <a:schemeClr val="tx2"/>
                </a:solidFill>
                <a:cs typeface="Arial" panose="020B0604020202020204" pitchFamily="34" charset="0"/>
              </a:rPr>
              <a:t> is </a:t>
            </a:r>
            <a:r>
              <a:rPr lang="en-US" sz="3200" b="1" u="sng" dirty="0">
                <a:solidFill>
                  <a:schemeClr val="tx2"/>
                </a:solidFill>
                <a:cs typeface="Arial" panose="020B0604020202020204" pitchFamily="34" charset="0"/>
              </a:rPr>
              <a:t>market-supported opinions </a:t>
            </a:r>
            <a:r>
              <a:rPr lang="en-US" sz="3200" b="1" dirty="0">
                <a:solidFill>
                  <a:schemeClr val="tx2"/>
                </a:solidFill>
                <a:cs typeface="Arial" panose="020B0604020202020204" pitchFamily="34" charset="0"/>
              </a:rPr>
              <a:t>of market rents, cap rates, and prices per square foot </a:t>
            </a:r>
            <a:r>
              <a:rPr lang="en-US" sz="3200" b="1" u="sng" dirty="0">
                <a:solidFill>
                  <a:schemeClr val="tx2"/>
                </a:solidFill>
                <a:cs typeface="Arial" panose="020B0604020202020204" pitchFamily="34" charset="0"/>
              </a:rPr>
              <a:t>that judges and juries could use to reach fair and equitable conclusions</a:t>
            </a:r>
            <a:r>
              <a:rPr lang="en-US" sz="3200" b="1" dirty="0">
                <a:solidFill>
                  <a:schemeClr val="tx2"/>
                </a:solidFill>
                <a:cs typeface="Arial" panose="020B0604020202020204" pitchFamily="34" charset="0"/>
              </a:rPr>
              <a:t>.</a:t>
            </a:r>
            <a:endParaRPr lang="en-US" sz="3000" b="1" dirty="0">
              <a:solidFill>
                <a:schemeClr val="tx2"/>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45</a:t>
            </a:fld>
            <a:endParaRPr lang="en-US" dirty="0"/>
          </a:p>
        </p:txBody>
      </p:sp>
    </p:spTree>
    <p:extLst>
      <p:ext uri="{BB962C8B-B14F-4D97-AF65-F5344CB8AC3E}">
        <p14:creationId xmlns:p14="http://schemas.microsoft.com/office/powerpoint/2010/main" val="3342921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Highest and </a:t>
            </a:r>
            <a:r>
              <a:rPr lang="en-US" sz="4000" b="1" dirty="0" smtClean="0">
                <a:solidFill>
                  <a:schemeClr val="bg1"/>
                </a:solidFill>
                <a:cs typeface="Arial" panose="020B0604020202020204" pitchFamily="34" charset="0"/>
              </a:rPr>
              <a:t>Best </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se </a:t>
            </a:r>
            <a:r>
              <a:rPr lang="en-US" sz="4000" b="1" dirty="0">
                <a:solidFill>
                  <a:schemeClr val="bg1"/>
                </a:solidFill>
                <a:cs typeface="Arial" panose="020B0604020202020204" pitchFamily="34" charset="0"/>
              </a:rPr>
              <a:t>as </a:t>
            </a:r>
            <a:r>
              <a:rPr lang="en-US" sz="4000" b="1" dirty="0" smtClean="0">
                <a:solidFill>
                  <a:schemeClr val="bg1"/>
                </a:solidFill>
                <a:cs typeface="Arial" panose="020B0604020202020204" pitchFamily="34" charset="0"/>
              </a:rPr>
              <a:t>Improved</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Rectangle 5"/>
          <p:cNvSpPr/>
          <p:nvPr/>
        </p:nvSpPr>
        <p:spPr>
          <a:xfrm>
            <a:off x="266700" y="976307"/>
            <a:ext cx="8610600" cy="5632311"/>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tx2"/>
                </a:solidFill>
                <a:cs typeface="Arial" panose="020B0604020202020204" pitchFamily="34" charset="0"/>
              </a:rPr>
              <a:t>Three possible conclusions ⎯</a:t>
            </a:r>
          </a:p>
          <a:p>
            <a:pPr marL="457200" indent="-457200">
              <a:buFont typeface="Arial" panose="020B0604020202020204" pitchFamily="34" charset="0"/>
              <a:buChar char="•"/>
            </a:pPr>
            <a:endParaRPr lang="en-US" sz="3000" b="1" dirty="0">
              <a:solidFill>
                <a:schemeClr val="tx2"/>
              </a:solidFill>
              <a:cs typeface="Arial" panose="020B0604020202020204" pitchFamily="34" charset="0"/>
            </a:endParaRPr>
          </a:p>
          <a:p>
            <a:pPr marL="914400" lvl="1" indent="-457200">
              <a:buFont typeface="Wingdings" panose="05000000000000000000" pitchFamily="2" charset="2"/>
              <a:buChar char="Ø"/>
            </a:pPr>
            <a:r>
              <a:rPr lang="en-US" sz="3000" b="1" dirty="0">
                <a:solidFill>
                  <a:schemeClr val="tx2"/>
                </a:solidFill>
                <a:cs typeface="Arial" panose="020B0604020202020204" pitchFamily="34" charset="0"/>
              </a:rPr>
              <a:t>Retain the existing property as if leased and occupied as first</a:t>
            </a:r>
            <a:r>
              <a:rPr lang="en-US" sz="2800" b="1" dirty="0">
                <a:solidFill>
                  <a:schemeClr val="tx2"/>
                </a:solidFill>
                <a:cs typeface="Arial" panose="020B0604020202020204" pitchFamily="34" charset="0"/>
              </a:rPr>
              <a:t>-</a:t>
            </a:r>
            <a:r>
              <a:rPr lang="en-US" sz="3000" b="1" dirty="0">
                <a:solidFill>
                  <a:schemeClr val="tx2"/>
                </a:solidFill>
                <a:cs typeface="Arial" panose="020B0604020202020204" pitchFamily="34" charset="0"/>
              </a:rPr>
              <a:t>generation space</a:t>
            </a:r>
          </a:p>
          <a:p>
            <a:pPr lvl="1"/>
            <a:endParaRPr lang="en-US" sz="3000" b="1" dirty="0">
              <a:solidFill>
                <a:schemeClr val="tx2"/>
              </a:solidFill>
              <a:cs typeface="Arial" panose="020B0604020202020204" pitchFamily="34" charset="0"/>
            </a:endParaRPr>
          </a:p>
          <a:p>
            <a:pPr marL="914400" lvl="1" indent="-457200">
              <a:buFont typeface="Wingdings" panose="05000000000000000000" pitchFamily="2" charset="2"/>
              <a:buChar char="Ø"/>
            </a:pPr>
            <a:r>
              <a:rPr lang="en-US" sz="3000" b="1" dirty="0">
                <a:solidFill>
                  <a:schemeClr val="tx2"/>
                </a:solidFill>
                <a:cs typeface="Arial" panose="020B0604020202020204" pitchFamily="34" charset="0"/>
              </a:rPr>
              <a:t>Assume the property is unoccupied or soon-to-be unoccupied and the improvements must be modified for use as second</a:t>
            </a:r>
            <a:r>
              <a:rPr lang="en-US" sz="2800" b="1" dirty="0">
                <a:solidFill>
                  <a:schemeClr val="tx2"/>
                </a:solidFill>
                <a:cs typeface="Arial" panose="020B0604020202020204" pitchFamily="34" charset="0"/>
              </a:rPr>
              <a:t>-</a:t>
            </a:r>
            <a:r>
              <a:rPr lang="en-US" sz="3000" b="1" dirty="0">
                <a:solidFill>
                  <a:schemeClr val="tx2"/>
                </a:solidFill>
                <a:cs typeface="Arial" panose="020B0604020202020204" pitchFamily="34" charset="0"/>
              </a:rPr>
              <a:t>generation space (dark store premise)</a:t>
            </a:r>
          </a:p>
          <a:p>
            <a:pPr marL="914400" lvl="1" indent="-457200">
              <a:buFont typeface="Wingdings" panose="05000000000000000000" pitchFamily="2" charset="2"/>
              <a:buChar char="Ø"/>
            </a:pPr>
            <a:endParaRPr lang="en-US" sz="3000" b="1" dirty="0">
              <a:solidFill>
                <a:schemeClr val="tx2"/>
              </a:solidFill>
              <a:cs typeface="Arial" panose="020B0604020202020204" pitchFamily="34" charset="0"/>
            </a:endParaRPr>
          </a:p>
          <a:p>
            <a:pPr marL="914400" lvl="1" indent="-457200">
              <a:buFont typeface="Wingdings" panose="05000000000000000000" pitchFamily="2" charset="2"/>
              <a:buChar char="Ø"/>
            </a:pPr>
            <a:r>
              <a:rPr lang="en-US" sz="3000" b="1" dirty="0">
                <a:solidFill>
                  <a:schemeClr val="tx2"/>
                </a:solidFill>
                <a:cs typeface="Arial" panose="020B0604020202020204" pitchFamily="34" charset="0"/>
              </a:rPr>
              <a:t>Demolish the improvements and redevelop the site</a:t>
            </a:r>
          </a:p>
        </p:txBody>
      </p:sp>
      <p:sp>
        <p:nvSpPr>
          <p:cNvPr id="2" name="Slide Number Placeholder 1"/>
          <p:cNvSpPr>
            <a:spLocks noGrp="1"/>
          </p:cNvSpPr>
          <p:nvPr>
            <p:ph type="sldNum" sz="quarter" idx="12"/>
          </p:nvPr>
        </p:nvSpPr>
        <p:spPr/>
        <p:txBody>
          <a:bodyPr/>
          <a:lstStyle/>
          <a:p>
            <a:fld id="{B8F8BD3F-43DE-4E6F-8A8E-C4D8D465E29B}" type="slidenum">
              <a:rPr lang="en-US" smtClean="0"/>
              <a:t>46</a:t>
            </a:fld>
            <a:endParaRPr lang="en-US" dirty="0"/>
          </a:p>
        </p:txBody>
      </p:sp>
    </p:spTree>
    <p:extLst>
      <p:ext uri="{BB962C8B-B14F-4D97-AF65-F5344CB8AC3E}">
        <p14:creationId xmlns:p14="http://schemas.microsoft.com/office/powerpoint/2010/main" val="364149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04538"/>
            <a:ext cx="52578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Approaches to </a:t>
            </a:r>
            <a:r>
              <a:rPr lang="en-US" sz="4000" b="1" dirty="0" smtClean="0">
                <a:solidFill>
                  <a:schemeClr val="bg1"/>
                </a:solidFill>
                <a:cs typeface="Arial" panose="020B0604020202020204" pitchFamily="34" charset="0"/>
              </a:rPr>
              <a:t>Value</a:t>
            </a:r>
            <a:endParaRPr lang="en-US" sz="4000" b="1" dirty="0">
              <a:solidFill>
                <a:schemeClr val="bg1"/>
              </a:solidFill>
              <a:cs typeface="Arial" panose="020B0604020202020204" pitchFamily="34" charset="0"/>
            </a:endParaRPr>
          </a:p>
        </p:txBody>
      </p:sp>
      <p:sp>
        <p:nvSpPr>
          <p:cNvPr id="2" name="Rectangle 1"/>
          <p:cNvSpPr/>
          <p:nvPr/>
        </p:nvSpPr>
        <p:spPr>
          <a:xfrm>
            <a:off x="304800" y="962453"/>
            <a:ext cx="8763000" cy="5632311"/>
          </a:xfrm>
          <a:prstGeom prst="rect">
            <a:avLst/>
          </a:prstGeom>
        </p:spPr>
        <p:txBody>
          <a:bodyPr wrap="square">
            <a:spAutoFit/>
          </a:bodyPr>
          <a:lstStyle/>
          <a:p>
            <a:pPr marL="514350" indent="-514350">
              <a:buFont typeface="Arial" panose="020B0604020202020204" pitchFamily="34" charset="0"/>
              <a:buChar char="•"/>
            </a:pPr>
            <a:r>
              <a:rPr lang="en-US" sz="3000" b="1" dirty="0">
                <a:solidFill>
                  <a:schemeClr val="tx2"/>
                </a:solidFill>
                <a:cs typeface="Arial" panose="020B0604020202020204" pitchFamily="34" charset="0"/>
              </a:rPr>
              <a:t>Cost Approach –</a:t>
            </a:r>
          </a:p>
          <a:p>
            <a:pPr marL="971550" lvl="1" indent="-514350">
              <a:buFont typeface="Wingdings" panose="05000000000000000000" pitchFamily="2" charset="2"/>
              <a:buChar char="Ø"/>
            </a:pPr>
            <a:r>
              <a:rPr lang="en-US" sz="3000" b="1" dirty="0">
                <a:solidFill>
                  <a:schemeClr val="tx2"/>
                </a:solidFill>
                <a:cs typeface="Arial" panose="020B0604020202020204" pitchFamily="34" charset="0"/>
              </a:rPr>
              <a:t>On existing stores</a:t>
            </a:r>
          </a:p>
          <a:p>
            <a:pPr marL="971550" lvl="1" indent="-514350">
              <a:buFont typeface="Wingdings" panose="05000000000000000000" pitchFamily="2" charset="2"/>
              <a:buChar char="Ø"/>
            </a:pPr>
            <a:r>
              <a:rPr lang="en-US" sz="3000" b="1" dirty="0">
                <a:solidFill>
                  <a:schemeClr val="tx2"/>
                </a:solidFill>
                <a:cs typeface="Arial" panose="020B0604020202020204" pitchFamily="34" charset="0"/>
              </a:rPr>
              <a:t>On newly developed stores – use actual costs</a:t>
            </a:r>
          </a:p>
          <a:p>
            <a:pPr marL="971550" lvl="1" indent="-514350">
              <a:buFont typeface="Wingdings" panose="05000000000000000000" pitchFamily="2" charset="2"/>
              <a:buChar char="Ø"/>
            </a:pPr>
            <a:endParaRPr lang="en-US" sz="3000" b="1" dirty="0">
              <a:solidFill>
                <a:schemeClr val="tx2"/>
              </a:solidFill>
              <a:cs typeface="Arial" panose="020B0604020202020204" pitchFamily="34" charset="0"/>
            </a:endParaRPr>
          </a:p>
          <a:p>
            <a:pPr marL="514350" indent="-514350">
              <a:buFont typeface="Arial" panose="020B0604020202020204" pitchFamily="34" charset="0"/>
              <a:buChar char="•"/>
            </a:pPr>
            <a:r>
              <a:rPr lang="en-US" sz="3000" b="1" dirty="0">
                <a:solidFill>
                  <a:schemeClr val="tx2"/>
                </a:solidFill>
                <a:cs typeface="Arial" panose="020B0604020202020204" pitchFamily="34" charset="0"/>
              </a:rPr>
              <a:t>Income Capitalization Approach –</a:t>
            </a:r>
          </a:p>
          <a:p>
            <a:pPr marL="971550" lvl="1" indent="-514350">
              <a:buFont typeface="Wingdings" panose="05000000000000000000" pitchFamily="2" charset="2"/>
              <a:buChar char="Ø"/>
            </a:pPr>
            <a:r>
              <a:rPr lang="en-US" sz="3000" b="1" dirty="0">
                <a:solidFill>
                  <a:schemeClr val="tx2"/>
                </a:solidFill>
                <a:cs typeface="Arial" panose="020B0604020202020204" pitchFamily="34" charset="0"/>
              </a:rPr>
              <a:t>Use market rents, and</a:t>
            </a:r>
          </a:p>
          <a:p>
            <a:pPr marL="971550" lvl="1" indent="-514350">
              <a:buFont typeface="Wingdings" panose="05000000000000000000" pitchFamily="2" charset="2"/>
              <a:buChar char="Ø"/>
            </a:pPr>
            <a:r>
              <a:rPr lang="en-US" sz="3000" b="1" dirty="0">
                <a:solidFill>
                  <a:schemeClr val="tx2"/>
                </a:solidFill>
                <a:cs typeface="Arial" panose="020B0604020202020204" pitchFamily="34" charset="0"/>
              </a:rPr>
              <a:t>Cap rates from comparable sales with similar classifications</a:t>
            </a:r>
          </a:p>
          <a:p>
            <a:pPr marL="971550" lvl="1" indent="-514350">
              <a:buFont typeface="Wingdings" panose="05000000000000000000" pitchFamily="2" charset="2"/>
              <a:buChar char="Ø"/>
            </a:pPr>
            <a:endParaRPr lang="en-US" sz="3000" b="1" dirty="0">
              <a:solidFill>
                <a:schemeClr val="tx2"/>
              </a:solidFill>
              <a:cs typeface="Arial" panose="020B0604020202020204" pitchFamily="34" charset="0"/>
            </a:endParaRPr>
          </a:p>
          <a:p>
            <a:pPr marL="457200" indent="-457200">
              <a:buFont typeface="Arial" panose="020B0604020202020204" pitchFamily="34" charset="0"/>
              <a:buChar char="•"/>
            </a:pPr>
            <a:r>
              <a:rPr lang="en-US" sz="3000" b="1" dirty="0">
                <a:solidFill>
                  <a:schemeClr val="tx2"/>
                </a:solidFill>
                <a:cs typeface="Arial" panose="020B0604020202020204" pitchFamily="34" charset="0"/>
              </a:rPr>
              <a:t>Sales Comparison Approach –</a:t>
            </a:r>
          </a:p>
          <a:p>
            <a:pPr marL="914400" lvl="1" indent="-457200">
              <a:buFont typeface="Wingdings" panose="05000000000000000000" pitchFamily="2" charset="2"/>
              <a:buChar char="Ø"/>
            </a:pPr>
            <a:r>
              <a:rPr lang="en-US" sz="3000" b="1" dirty="0">
                <a:solidFill>
                  <a:schemeClr val="tx2"/>
                </a:solidFill>
                <a:cs typeface="Arial" panose="020B0604020202020204" pitchFamily="34" charset="0"/>
              </a:rPr>
              <a:t>Use comparable sales with similar classifications</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Slide Number Placeholder 2"/>
          <p:cNvSpPr>
            <a:spLocks noGrp="1"/>
          </p:cNvSpPr>
          <p:nvPr>
            <p:ph type="sldNum" sz="quarter" idx="12"/>
          </p:nvPr>
        </p:nvSpPr>
        <p:spPr/>
        <p:txBody>
          <a:bodyPr/>
          <a:lstStyle/>
          <a:p>
            <a:fld id="{B8F8BD3F-43DE-4E6F-8A8E-C4D8D465E29B}" type="slidenum">
              <a:rPr lang="en-US" smtClean="0"/>
              <a:t>47</a:t>
            </a:fld>
            <a:endParaRPr lang="en-US" dirty="0"/>
          </a:p>
        </p:txBody>
      </p:sp>
    </p:spTree>
    <p:extLst>
      <p:ext uri="{BB962C8B-B14F-4D97-AF65-F5344CB8AC3E}">
        <p14:creationId xmlns:p14="http://schemas.microsoft.com/office/powerpoint/2010/main" val="2963860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Fee </a:t>
            </a:r>
            <a:r>
              <a:rPr lang="en-US" sz="4000" b="1" dirty="0" smtClean="0">
                <a:solidFill>
                  <a:schemeClr val="bg1"/>
                </a:solidFill>
                <a:cs typeface="Arial" panose="020B0604020202020204" pitchFamily="34" charset="0"/>
              </a:rPr>
              <a:t>Simple </a:t>
            </a:r>
            <a:r>
              <a:rPr lang="en-US" sz="4000" b="1" dirty="0">
                <a:solidFill>
                  <a:schemeClr val="bg1"/>
                </a:solidFill>
                <a:cs typeface="Arial" panose="020B0604020202020204" pitchFamily="34" charset="0"/>
              </a:rPr>
              <a:t>P</a:t>
            </a:r>
            <a:r>
              <a:rPr lang="en-US" sz="4000" b="1" dirty="0" smtClean="0">
                <a:solidFill>
                  <a:schemeClr val="bg1"/>
                </a:solidFill>
                <a:cs typeface="Arial" panose="020B0604020202020204" pitchFamily="34" charset="0"/>
              </a:rPr>
              <a:t>roblem </a:t>
            </a:r>
            <a:r>
              <a:rPr lang="en-US" sz="4000" b="1" dirty="0">
                <a:solidFill>
                  <a:schemeClr val="bg1"/>
                </a:solidFill>
                <a:cs typeface="Arial" panose="020B0604020202020204" pitchFamily="34" charset="0"/>
              </a:rPr>
              <a:t>can be </a:t>
            </a:r>
            <a:r>
              <a:rPr lang="en-US" sz="4000" b="1" dirty="0" smtClean="0">
                <a:solidFill>
                  <a:schemeClr val="bg1"/>
                </a:solidFill>
                <a:cs typeface="Arial" panose="020B0604020202020204" pitchFamily="34" charset="0"/>
              </a:rPr>
              <a:t>Overcome</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Rectangle 5"/>
          <p:cNvSpPr/>
          <p:nvPr/>
        </p:nvSpPr>
        <p:spPr>
          <a:xfrm>
            <a:off x="381000" y="1371600"/>
            <a:ext cx="8610600" cy="4708981"/>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tx2"/>
                </a:solidFill>
                <a:cs typeface="Arial" panose="020B0604020202020204" pitchFamily="34" charset="0"/>
              </a:rPr>
              <a:t>Two fee simple market value possibilities ⎯</a:t>
            </a:r>
          </a:p>
          <a:p>
            <a:pPr marL="457200" indent="-457200">
              <a:buFont typeface="Arial" panose="020B0604020202020204" pitchFamily="34" charset="0"/>
              <a:buChar char="•"/>
            </a:pPr>
            <a:endParaRPr lang="en-US" sz="3000" b="1" dirty="0">
              <a:solidFill>
                <a:schemeClr val="tx2"/>
              </a:solidFill>
              <a:cs typeface="Arial" panose="020B0604020202020204" pitchFamily="34" charset="0"/>
            </a:endParaRPr>
          </a:p>
          <a:p>
            <a:pPr marL="914400" lvl="1" indent="-457200">
              <a:buFont typeface="Wingdings" panose="05000000000000000000" pitchFamily="2" charset="2"/>
              <a:buChar char="Ø"/>
            </a:pPr>
            <a:r>
              <a:rPr lang="en-US" sz="3000" b="1" dirty="0">
                <a:solidFill>
                  <a:schemeClr val="tx2"/>
                </a:solidFill>
                <a:cs typeface="Arial" panose="020B0604020202020204" pitchFamily="34" charset="0"/>
              </a:rPr>
              <a:t>Fee simple as if leased and occupied at market rents and terms (fee simple proxy)</a:t>
            </a:r>
          </a:p>
          <a:p>
            <a:pPr lvl="1"/>
            <a:endParaRPr lang="en-US" sz="3000" b="1" dirty="0">
              <a:solidFill>
                <a:schemeClr val="tx2"/>
              </a:solidFill>
              <a:cs typeface="Arial" panose="020B0604020202020204" pitchFamily="34" charset="0"/>
            </a:endParaRPr>
          </a:p>
          <a:p>
            <a:pPr marL="914400" lvl="1" indent="-457200">
              <a:buFont typeface="Wingdings" panose="05000000000000000000" pitchFamily="2" charset="2"/>
              <a:buChar char="Ø"/>
            </a:pPr>
            <a:r>
              <a:rPr lang="en-US" sz="3000" b="1" dirty="0">
                <a:solidFill>
                  <a:schemeClr val="tx2"/>
                </a:solidFill>
                <a:cs typeface="Arial" panose="020B0604020202020204" pitchFamily="34" charset="0"/>
              </a:rPr>
              <a:t>Fee simple as if vacant or soon-to-be vacant (dark store)</a:t>
            </a:r>
          </a:p>
          <a:p>
            <a:pPr marL="914400" lvl="1" indent="-457200">
              <a:buFont typeface="Wingdings" panose="05000000000000000000" pitchFamily="2" charset="2"/>
              <a:buChar char="Ø"/>
            </a:pPr>
            <a:endParaRPr lang="en-US" sz="3000" b="1" dirty="0">
              <a:solidFill>
                <a:schemeClr val="tx2"/>
              </a:solidFill>
              <a:cs typeface="Arial" panose="020B0604020202020204" pitchFamily="34" charset="0"/>
            </a:endParaRPr>
          </a:p>
          <a:p>
            <a:pPr marL="457200" indent="-457200">
              <a:buFont typeface="Arial" charset="0"/>
              <a:buChar char="•"/>
            </a:pPr>
            <a:r>
              <a:rPr lang="en-US" sz="3000" b="1" dirty="0">
                <a:solidFill>
                  <a:schemeClr val="tx2"/>
                </a:solidFill>
                <a:cs typeface="Arial" panose="020B0604020202020204" pitchFamily="34" charset="0"/>
              </a:rPr>
              <a:t>Decision should be based on highest and best use conclusion for the property as improved</a:t>
            </a:r>
          </a:p>
        </p:txBody>
      </p:sp>
      <p:sp>
        <p:nvSpPr>
          <p:cNvPr id="2" name="Slide Number Placeholder 1"/>
          <p:cNvSpPr>
            <a:spLocks noGrp="1"/>
          </p:cNvSpPr>
          <p:nvPr>
            <p:ph type="sldNum" sz="quarter" idx="12"/>
          </p:nvPr>
        </p:nvSpPr>
        <p:spPr/>
        <p:txBody>
          <a:bodyPr/>
          <a:lstStyle/>
          <a:p>
            <a:fld id="{B8F8BD3F-43DE-4E6F-8A8E-C4D8D465E29B}" type="slidenum">
              <a:rPr lang="en-US" smtClean="0"/>
              <a:t>48</a:t>
            </a:fld>
            <a:endParaRPr lang="en-US" dirty="0"/>
          </a:p>
        </p:txBody>
      </p:sp>
    </p:spTree>
    <p:extLst>
      <p:ext uri="{BB962C8B-B14F-4D97-AF65-F5344CB8AC3E}">
        <p14:creationId xmlns:p14="http://schemas.microsoft.com/office/powerpoint/2010/main" val="1081736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94" y="87625"/>
            <a:ext cx="8605683" cy="609600"/>
          </a:xfrm>
        </p:spPr>
        <p:txBody>
          <a:bodyPr>
            <a:noAutofit/>
          </a:bodyPr>
          <a:lstStyle/>
          <a:p>
            <a:pPr algn="l"/>
            <a:r>
              <a:rPr lang="en-US" sz="4000" b="1" cap="none" dirty="0">
                <a:latin typeface="+mn-lt"/>
                <a:cs typeface="Arial" pitchFamily="34" charset="0"/>
              </a:rPr>
              <a:t>Contract vs. </a:t>
            </a:r>
            <a:r>
              <a:rPr lang="en-US" sz="4000" b="1" cap="none" dirty="0" smtClean="0">
                <a:latin typeface="+mn-lt"/>
                <a:cs typeface="Arial" pitchFamily="34" charset="0"/>
              </a:rPr>
              <a:t>Market </a:t>
            </a:r>
            <a:r>
              <a:rPr lang="en-US" sz="4000" b="1" cap="none" dirty="0">
                <a:latin typeface="+mn-lt"/>
                <a:cs typeface="Arial" pitchFamily="34" charset="0"/>
              </a:rPr>
              <a:t>R</a:t>
            </a:r>
            <a:r>
              <a:rPr lang="en-US" sz="4000" b="1" cap="none" dirty="0" smtClean="0">
                <a:latin typeface="+mn-lt"/>
                <a:cs typeface="Arial" pitchFamily="34" charset="0"/>
              </a:rPr>
              <a:t>ents </a:t>
            </a:r>
            <a:r>
              <a:rPr lang="en-US" sz="4000" b="1" cap="none" dirty="0">
                <a:latin typeface="+mn-lt"/>
                <a:cs typeface="Arial" pitchFamily="34" charset="0"/>
              </a:rPr>
              <a:t>C</a:t>
            </a:r>
            <a:r>
              <a:rPr lang="en-US" sz="4000" b="1" cap="none" dirty="0" smtClean="0">
                <a:latin typeface="+mn-lt"/>
                <a:cs typeface="Arial" pitchFamily="34" charset="0"/>
              </a:rPr>
              <a:t>oncept</a:t>
            </a:r>
            <a:endParaRPr lang="en-US" sz="4000" b="1" cap="none" dirty="0">
              <a:latin typeface="+mn-lt"/>
              <a:cs typeface="Arial" pitchFamily="34" charset="0"/>
            </a:endParaRPr>
          </a:p>
        </p:txBody>
      </p:sp>
      <p:sp>
        <p:nvSpPr>
          <p:cNvPr id="4" name="Pentagon 3"/>
          <p:cNvSpPr/>
          <p:nvPr/>
        </p:nvSpPr>
        <p:spPr>
          <a:xfrm rot="10800000">
            <a:off x="7610166" y="2279332"/>
            <a:ext cx="1381433" cy="736718"/>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16200000">
            <a:off x="-79670" y="3182748"/>
            <a:ext cx="1316560" cy="400110"/>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Cap Rate</a:t>
            </a:r>
          </a:p>
        </p:txBody>
      </p:sp>
      <p:grpSp>
        <p:nvGrpSpPr>
          <p:cNvPr id="5" name="Group 4"/>
          <p:cNvGrpSpPr/>
          <p:nvPr/>
        </p:nvGrpSpPr>
        <p:grpSpPr>
          <a:xfrm>
            <a:off x="637605" y="974752"/>
            <a:ext cx="8410907" cy="5024284"/>
            <a:chOff x="637605" y="974752"/>
            <a:chExt cx="8410907" cy="5024284"/>
          </a:xfrm>
        </p:grpSpPr>
        <p:sp>
          <p:nvSpPr>
            <p:cNvPr id="9" name="Pentagon 8"/>
            <p:cNvSpPr/>
            <p:nvPr/>
          </p:nvSpPr>
          <p:spPr>
            <a:xfrm rot="10800000">
              <a:off x="7610167" y="3397328"/>
              <a:ext cx="1381432" cy="698008"/>
            </a:xfrm>
            <a:prstGeom prst="homePlat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entagon 11"/>
            <p:cNvSpPr/>
            <p:nvPr/>
          </p:nvSpPr>
          <p:spPr>
            <a:xfrm rot="10800000">
              <a:off x="7610167" y="4418416"/>
              <a:ext cx="1381432" cy="677252"/>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858006" y="2308092"/>
              <a:ext cx="1190506" cy="738664"/>
            </a:xfrm>
            <a:prstGeom prst="rect">
              <a:avLst/>
            </a:prstGeom>
            <a:noFill/>
          </p:spPr>
          <p:txBody>
            <a:bodyPr wrap="square" rtlCol="0">
              <a:spAutoFit/>
            </a:bodyPr>
            <a:lstStyle/>
            <a:p>
              <a:r>
                <a:rPr lang="en-US" sz="1400" b="1" dirty="0">
                  <a:solidFill>
                    <a:schemeClr val="tx1"/>
                  </a:solidFill>
                  <a:latin typeface="Arial" panose="020B0604020202020204" pitchFamily="34" charset="0"/>
                  <a:cs typeface="Arial" panose="020B0604020202020204" pitchFamily="34" charset="0"/>
                </a:rPr>
                <a:t>Contract Rent Above Market</a:t>
              </a:r>
            </a:p>
          </p:txBody>
        </p:sp>
        <p:graphicFrame>
          <p:nvGraphicFramePr>
            <p:cNvPr id="15" name="Chart 14"/>
            <p:cNvGraphicFramePr>
              <a:graphicFrameLocks/>
            </p:cNvGraphicFramePr>
            <p:nvPr>
              <p:extLst/>
            </p:nvPr>
          </p:nvGraphicFramePr>
          <p:xfrm>
            <a:off x="637605" y="974752"/>
            <a:ext cx="7433186" cy="5024284"/>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extBox 2"/>
          <p:cNvSpPr txBox="1"/>
          <p:nvPr/>
        </p:nvSpPr>
        <p:spPr>
          <a:xfrm>
            <a:off x="1045160" y="6100054"/>
            <a:ext cx="8044279" cy="400110"/>
          </a:xfrm>
          <a:prstGeom prst="rect">
            <a:avLst/>
          </a:prstGeom>
          <a:noFill/>
        </p:spPr>
        <p:txBody>
          <a:bodyPr wrap="square" rtlCol="0">
            <a:spAutoFit/>
          </a:bodyPr>
          <a:lstStyle/>
          <a:p>
            <a:r>
              <a:rPr lang="en-US" sz="2000" dirty="0">
                <a:solidFill>
                  <a:schemeClr val="tx2"/>
                </a:solidFill>
              </a:rPr>
              <a:t>The sales with contract rents at market become fee simple proxies. </a:t>
            </a:r>
          </a:p>
        </p:txBody>
      </p:sp>
      <p:sp>
        <p:nvSpPr>
          <p:cNvPr id="13" name="TextBox 12"/>
          <p:cNvSpPr txBox="1"/>
          <p:nvPr/>
        </p:nvSpPr>
        <p:spPr>
          <a:xfrm>
            <a:off x="3505200" y="6629401"/>
            <a:ext cx="3124200" cy="276999"/>
          </a:xfrm>
          <a:prstGeom prst="rect">
            <a:avLst/>
          </a:prstGeom>
          <a:noFill/>
        </p:spPr>
        <p:txBody>
          <a:bodyPr wrap="square" rtlCol="0">
            <a:spAutoFit/>
          </a:bodyPr>
          <a:lstStyle/>
          <a:p>
            <a:r>
              <a:rPr lang="en-US" sz="1200" dirty="0"/>
              <a:t>Kor</a:t>
            </a:r>
            <a:r>
              <a:rPr lang="en-US" sz="1200" i="1" dirty="0"/>
              <a:t>p</a:t>
            </a:r>
            <a:r>
              <a:rPr lang="en-US" sz="1200" dirty="0"/>
              <a:t>acz Realty Advisors, Inc.</a:t>
            </a:r>
          </a:p>
        </p:txBody>
      </p:sp>
      <p:sp>
        <p:nvSpPr>
          <p:cNvPr id="16" name="TextBox 15"/>
          <p:cNvSpPr txBox="1"/>
          <p:nvPr/>
        </p:nvSpPr>
        <p:spPr>
          <a:xfrm>
            <a:off x="7867600" y="3382803"/>
            <a:ext cx="1057493" cy="738664"/>
          </a:xfrm>
          <a:prstGeom prst="rect">
            <a:avLst/>
          </a:prstGeom>
          <a:noFill/>
        </p:spPr>
        <p:txBody>
          <a:bodyPr wrap="square" rtlCol="0">
            <a:spAutoFit/>
          </a:bodyPr>
          <a:lstStyle/>
          <a:p>
            <a:r>
              <a:rPr lang="en-US" sz="1400" b="1" dirty="0">
                <a:solidFill>
                  <a:schemeClr val="tx1"/>
                </a:solidFill>
                <a:latin typeface="Arial" panose="020B0604020202020204" pitchFamily="34" charset="0"/>
                <a:cs typeface="Arial" panose="020B0604020202020204" pitchFamily="34" charset="0"/>
              </a:rPr>
              <a:t>Contract Rent </a:t>
            </a:r>
          </a:p>
          <a:p>
            <a:r>
              <a:rPr lang="en-US" sz="1400" b="1" dirty="0">
                <a:solidFill>
                  <a:schemeClr val="tx1"/>
                </a:solidFill>
                <a:latin typeface="Arial" panose="020B0604020202020204" pitchFamily="34" charset="0"/>
                <a:cs typeface="Arial" panose="020B0604020202020204" pitchFamily="34" charset="0"/>
              </a:rPr>
              <a:t>At Market</a:t>
            </a:r>
          </a:p>
        </p:txBody>
      </p:sp>
      <p:sp>
        <p:nvSpPr>
          <p:cNvPr id="17" name="TextBox 16"/>
          <p:cNvSpPr txBox="1"/>
          <p:nvPr/>
        </p:nvSpPr>
        <p:spPr>
          <a:xfrm>
            <a:off x="7874618" y="4387710"/>
            <a:ext cx="1157283" cy="738664"/>
          </a:xfrm>
          <a:prstGeom prst="rect">
            <a:avLst/>
          </a:prstGeom>
          <a:noFill/>
        </p:spPr>
        <p:txBody>
          <a:bodyPr wrap="square" rtlCol="0">
            <a:spAutoFit/>
          </a:bodyPr>
          <a:lstStyle/>
          <a:p>
            <a:r>
              <a:rPr lang="en-US" sz="1400" b="1" dirty="0">
                <a:solidFill>
                  <a:schemeClr val="tx1"/>
                </a:solidFill>
                <a:latin typeface="Arial" panose="020B0604020202020204" pitchFamily="34" charset="0"/>
                <a:cs typeface="Arial" panose="020B0604020202020204" pitchFamily="34" charset="0"/>
              </a:rPr>
              <a:t>Contract Rent Below Market</a:t>
            </a:r>
          </a:p>
        </p:txBody>
      </p:sp>
    </p:spTree>
    <p:extLst>
      <p:ext uri="{BB962C8B-B14F-4D97-AF65-F5344CB8AC3E}">
        <p14:creationId xmlns:p14="http://schemas.microsoft.com/office/powerpoint/2010/main" val="562579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76200"/>
            <a:ext cx="767715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The </a:t>
            </a:r>
            <a:r>
              <a:rPr lang="en-US" sz="4000" b="1" dirty="0" smtClean="0">
                <a:solidFill>
                  <a:schemeClr val="bg1"/>
                </a:solidFill>
                <a:cs typeface="Arial" panose="020B0604020202020204" pitchFamily="34" charset="0"/>
              </a:rPr>
              <a:t>Dark </a:t>
            </a:r>
            <a:r>
              <a:rPr lang="en-US" sz="4000" b="1" dirty="0">
                <a:solidFill>
                  <a:schemeClr val="bg1"/>
                </a:solidFill>
                <a:cs typeface="Arial" panose="020B0604020202020204" pitchFamily="34" charset="0"/>
              </a:rPr>
              <a:t>S</a:t>
            </a:r>
            <a:r>
              <a:rPr lang="en-US" sz="4000" b="1" dirty="0" smtClean="0">
                <a:solidFill>
                  <a:schemeClr val="bg1"/>
                </a:solidFill>
                <a:cs typeface="Arial" panose="020B0604020202020204" pitchFamily="34" charset="0"/>
              </a:rPr>
              <a:t>tore </a:t>
            </a:r>
            <a:r>
              <a:rPr lang="en-US" sz="4000" b="1" dirty="0">
                <a:solidFill>
                  <a:schemeClr val="bg1"/>
                </a:solidFill>
                <a:cs typeface="Arial" panose="020B0604020202020204" pitchFamily="34" charset="0"/>
              </a:rPr>
              <a:t>T</a:t>
            </a:r>
            <a:r>
              <a:rPr lang="en-US" sz="4000" b="1" dirty="0" smtClean="0">
                <a:solidFill>
                  <a:schemeClr val="bg1"/>
                </a:solidFill>
                <a:cs typeface="Arial" panose="020B0604020202020204" pitchFamily="34" charset="0"/>
              </a:rPr>
              <a:t>heory </a:t>
            </a:r>
            <a:r>
              <a:rPr lang="en-US" sz="4000" b="1" dirty="0">
                <a:solidFill>
                  <a:schemeClr val="bg1"/>
                </a:solidFill>
                <a:cs typeface="Arial" panose="020B0604020202020204" pitchFamily="34" charset="0"/>
              </a:rPr>
              <a:t>A</a:t>
            </a:r>
            <a:r>
              <a:rPr lang="en-US" sz="4000" b="1" dirty="0" smtClean="0">
                <a:solidFill>
                  <a:schemeClr val="bg1"/>
                </a:solidFill>
                <a:cs typeface="Arial" panose="020B0604020202020204" pitchFamily="34" charset="0"/>
              </a:rPr>
              <a:t>rgument</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838200" y="1905000"/>
            <a:ext cx="6934200" cy="2062103"/>
          </a:xfrm>
          <a:prstGeom prst="rect">
            <a:avLst/>
          </a:prstGeom>
          <a:noFill/>
        </p:spPr>
        <p:txBody>
          <a:bodyPr wrap="square" rtlCol="0">
            <a:spAutoFit/>
          </a:bodyPr>
          <a:lstStyle/>
          <a:p>
            <a:pPr marL="457200" lvl="0" indent="-457200">
              <a:defRPr/>
            </a:pPr>
            <a:r>
              <a:rPr lang="en-US" sz="3200" b="1" dirty="0">
                <a:solidFill>
                  <a:schemeClr val="tx2"/>
                </a:solidFill>
                <a:cs typeface="Arial" panose="020B0604020202020204" pitchFamily="34" charset="0"/>
              </a:rPr>
              <a:t>     Fee simple value is best reflected by sales of vacant big</a:t>
            </a:r>
            <a:r>
              <a:rPr lang="en-US" sz="2800" b="1" dirty="0">
                <a:solidFill>
                  <a:schemeClr val="tx2"/>
                </a:solidFill>
                <a:cs typeface="Arial" panose="020B0604020202020204" pitchFamily="34" charset="0"/>
              </a:rPr>
              <a:t>-</a:t>
            </a:r>
            <a:r>
              <a:rPr lang="en-US" sz="3200" b="1" dirty="0">
                <a:solidFill>
                  <a:schemeClr val="tx2"/>
                </a:solidFill>
                <a:cs typeface="Arial" panose="020B0604020202020204" pitchFamily="34" charset="0"/>
              </a:rPr>
              <a:t>box stores because those properties are not encumbered by leases.</a:t>
            </a:r>
          </a:p>
        </p:txBody>
      </p:sp>
      <p:sp>
        <p:nvSpPr>
          <p:cNvPr id="2" name="Slide Number Placeholder 1"/>
          <p:cNvSpPr>
            <a:spLocks noGrp="1"/>
          </p:cNvSpPr>
          <p:nvPr>
            <p:ph type="sldNum" sz="quarter" idx="12"/>
          </p:nvPr>
        </p:nvSpPr>
        <p:spPr/>
        <p:txBody>
          <a:bodyPr/>
          <a:lstStyle/>
          <a:p>
            <a:fld id="{B8F8BD3F-43DE-4E6F-8A8E-C4D8D465E29B}" type="slidenum">
              <a:rPr lang="en-US" smtClean="0"/>
              <a:t>5</a:t>
            </a:fld>
            <a:endParaRPr lang="en-US" dirty="0"/>
          </a:p>
        </p:txBody>
      </p:sp>
    </p:spTree>
    <p:extLst>
      <p:ext uri="{BB962C8B-B14F-4D97-AF65-F5344CB8AC3E}">
        <p14:creationId xmlns:p14="http://schemas.microsoft.com/office/powerpoint/2010/main" val="83122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228599" y="990600"/>
            <a:ext cx="8686800" cy="5718489"/>
          </a:xfrm>
          <a:prstGeom prst="rect">
            <a:avLst/>
          </a:prstGeom>
          <a:noFill/>
          <a:ln>
            <a:noFill/>
          </a:ln>
        </p:spPr>
        <p:txBody>
          <a:bodyPr wrap="square" rtlCol="0">
            <a:spAutoFit/>
          </a:bodyPr>
          <a:lstStyle/>
          <a:p>
            <a:pPr>
              <a:spcBef>
                <a:spcPts val="0"/>
              </a:spcBef>
              <a:buFont typeface="Arial" panose="020B0604020202020204" pitchFamily="34" charset="0"/>
              <a:buChar char="•"/>
            </a:pPr>
            <a:r>
              <a:rPr lang="en-US" sz="2400" b="1" dirty="0"/>
              <a:t>High end of range</a:t>
            </a:r>
          </a:p>
          <a:p>
            <a:pPr marL="45720" indent="0">
              <a:spcBef>
                <a:spcPts val="0"/>
              </a:spcBef>
              <a:buNone/>
            </a:pPr>
            <a:r>
              <a:rPr lang="en-US" sz="2400" b="1" dirty="0"/>
              <a:t>     little or no near-term growth in NOI and value</a:t>
            </a:r>
          </a:p>
          <a:p>
            <a:pPr marL="45720" indent="0">
              <a:spcBef>
                <a:spcPts val="0"/>
              </a:spcBef>
              <a:buNone/>
            </a:pPr>
            <a:r>
              <a:rPr lang="en-US" sz="2400" b="1" dirty="0"/>
              <a:t>      (above-market contract rents)</a:t>
            </a:r>
          </a:p>
          <a:p>
            <a:pPr>
              <a:spcBef>
                <a:spcPts val="0"/>
              </a:spcBef>
            </a:pPr>
            <a:endParaRPr lang="en-US" sz="2400" b="1" dirty="0"/>
          </a:p>
          <a:p>
            <a:pPr>
              <a:spcBef>
                <a:spcPts val="0"/>
              </a:spcBef>
              <a:buFont typeface="Arial" panose="020B0604020202020204" pitchFamily="34" charset="0"/>
              <a:buChar char="•"/>
            </a:pPr>
            <a:r>
              <a:rPr lang="en-US" sz="2400" b="1" dirty="0"/>
              <a:t>Midpoint (average)</a:t>
            </a:r>
          </a:p>
          <a:p>
            <a:pPr marL="45720" indent="0">
              <a:spcBef>
                <a:spcPts val="0"/>
              </a:spcBef>
              <a:buNone/>
            </a:pPr>
            <a:r>
              <a:rPr lang="en-US" sz="2400" b="1" dirty="0"/>
              <a:t>     typical near-term growth in NOI and value</a:t>
            </a:r>
          </a:p>
          <a:p>
            <a:pPr marL="45720" indent="0">
              <a:spcBef>
                <a:spcPts val="0"/>
              </a:spcBef>
              <a:buNone/>
            </a:pPr>
            <a:r>
              <a:rPr lang="en-US" sz="2400" b="1" dirty="0">
                <a:solidFill>
                  <a:srgbClr val="FF0000"/>
                </a:solidFill>
              </a:rPr>
              <a:t>       (contract rents at market)</a:t>
            </a:r>
          </a:p>
          <a:p>
            <a:pPr>
              <a:spcBef>
                <a:spcPts val="0"/>
              </a:spcBef>
            </a:pPr>
            <a:endParaRPr lang="en-US" sz="2400" b="1" dirty="0">
              <a:solidFill>
                <a:srgbClr val="FF0000"/>
              </a:solidFill>
            </a:endParaRPr>
          </a:p>
          <a:p>
            <a:pPr>
              <a:spcBef>
                <a:spcPts val="0"/>
              </a:spcBef>
              <a:buFont typeface="Arial" panose="020B0604020202020204" pitchFamily="34" charset="0"/>
              <a:buChar char="•"/>
            </a:pPr>
            <a:r>
              <a:rPr lang="en-US" sz="2400" b="1" dirty="0"/>
              <a:t>Low end of range</a:t>
            </a:r>
          </a:p>
          <a:p>
            <a:pPr marL="45720" indent="0">
              <a:spcBef>
                <a:spcPts val="0"/>
              </a:spcBef>
              <a:buNone/>
            </a:pPr>
            <a:r>
              <a:rPr lang="en-US" sz="2400" b="1" dirty="0"/>
              <a:t>     above-average growth in NOI and value</a:t>
            </a:r>
          </a:p>
          <a:p>
            <a:pPr marL="45720" indent="0">
              <a:spcBef>
                <a:spcPts val="0"/>
              </a:spcBef>
              <a:buNone/>
            </a:pPr>
            <a:r>
              <a:rPr lang="en-US" sz="2400" b="1" dirty="0"/>
              <a:t>      (below-market contract rents)</a:t>
            </a:r>
          </a:p>
          <a:p>
            <a:pPr marL="45720" indent="0">
              <a:spcBef>
                <a:spcPts val="0"/>
              </a:spcBef>
              <a:buNone/>
            </a:pPr>
            <a:endParaRPr lang="en-US" sz="2400" b="1" dirty="0"/>
          </a:p>
          <a:p>
            <a:pPr marL="45720" indent="0" algn="ctr">
              <a:spcBef>
                <a:spcPts val="0"/>
              </a:spcBef>
              <a:buNone/>
            </a:pPr>
            <a:r>
              <a:rPr lang="en-US" sz="2800" b="1" dirty="0"/>
              <a:t>Which one is the fee simple proxy?</a:t>
            </a:r>
          </a:p>
          <a:p>
            <a:pPr marL="45720" indent="0" algn="ctr">
              <a:spcBef>
                <a:spcPts val="0"/>
              </a:spcBef>
              <a:buNone/>
            </a:pPr>
            <a:endParaRPr lang="en-US" sz="2800" b="1" dirty="0"/>
          </a:p>
          <a:p>
            <a:pPr marL="45720" indent="0">
              <a:buNone/>
            </a:pPr>
            <a:r>
              <a:rPr lang="en-US" sz="1800" b="1" dirty="0"/>
              <a:t>* Where contract to market rent ratio cannot be ascertained.</a:t>
            </a:r>
          </a:p>
        </p:txBody>
      </p:sp>
      <p:sp>
        <p:nvSpPr>
          <p:cNvPr id="4" name="TextBox 3"/>
          <p:cNvSpPr txBox="1"/>
          <p:nvPr/>
        </p:nvSpPr>
        <p:spPr>
          <a:xfrm>
            <a:off x="2514600" y="54626"/>
            <a:ext cx="5799108" cy="707886"/>
          </a:xfrm>
          <a:prstGeom prst="rect">
            <a:avLst/>
          </a:prstGeom>
          <a:noFill/>
          <a:ln>
            <a:noFill/>
          </a:ln>
        </p:spPr>
        <p:txBody>
          <a:bodyPr wrap="square" rtlCol="0">
            <a:spAutoFit/>
          </a:bodyPr>
          <a:lstStyle/>
          <a:p>
            <a:r>
              <a:rPr lang="en-US" sz="4000" b="1" dirty="0">
                <a:solidFill>
                  <a:schemeClr val="bg1"/>
                </a:solidFill>
              </a:rPr>
              <a:t>Range of </a:t>
            </a:r>
            <a:r>
              <a:rPr lang="en-US" sz="4000" b="1" dirty="0" smtClean="0">
                <a:solidFill>
                  <a:schemeClr val="bg1"/>
                </a:solidFill>
              </a:rPr>
              <a:t>Cap </a:t>
            </a:r>
            <a:r>
              <a:rPr lang="en-US" sz="4000" b="1" dirty="0">
                <a:solidFill>
                  <a:schemeClr val="bg1"/>
                </a:solidFill>
              </a:rPr>
              <a:t>R</a:t>
            </a:r>
            <a:r>
              <a:rPr lang="en-US" sz="4000" b="1" dirty="0" smtClean="0">
                <a:solidFill>
                  <a:schemeClr val="bg1"/>
                </a:solidFill>
              </a:rPr>
              <a:t>ates</a:t>
            </a:r>
            <a:r>
              <a:rPr lang="en-US" sz="4000" b="1" dirty="0">
                <a:solidFill>
                  <a:schemeClr val="bg1"/>
                </a:solidFill>
              </a:rPr>
              <a:t>*</a:t>
            </a:r>
          </a:p>
        </p:txBody>
      </p:sp>
      <p:sp>
        <p:nvSpPr>
          <p:cNvPr id="3" name="Down Arrow 2"/>
          <p:cNvSpPr/>
          <p:nvPr/>
        </p:nvSpPr>
        <p:spPr>
          <a:xfrm>
            <a:off x="8313708" y="1175528"/>
            <a:ext cx="484632" cy="97840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Right Arrow 4"/>
          <p:cNvSpPr/>
          <p:nvPr/>
        </p:nvSpPr>
        <p:spPr>
          <a:xfrm>
            <a:off x="7848600" y="2819400"/>
            <a:ext cx="1216152"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8214360" y="4038600"/>
            <a:ext cx="484632" cy="978408"/>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505200" y="6629401"/>
            <a:ext cx="3124200" cy="276999"/>
          </a:xfrm>
          <a:prstGeom prst="rect">
            <a:avLst/>
          </a:prstGeom>
          <a:noFill/>
        </p:spPr>
        <p:txBody>
          <a:bodyPr wrap="square" rtlCol="0">
            <a:spAutoFit/>
          </a:bodyPr>
          <a:lstStyle/>
          <a:p>
            <a:r>
              <a:rPr lang="en-US" sz="1200" dirty="0"/>
              <a:t>Kor</a:t>
            </a:r>
            <a:r>
              <a:rPr lang="en-US" sz="1200" i="1" dirty="0"/>
              <a:t>p</a:t>
            </a:r>
            <a:r>
              <a:rPr lang="en-US" sz="1200" dirty="0"/>
              <a:t>acz Realty Advisors, Inc.</a:t>
            </a:r>
          </a:p>
        </p:txBody>
      </p:sp>
    </p:spTree>
    <p:extLst>
      <p:ext uri="{BB962C8B-B14F-4D97-AF65-F5344CB8AC3E}">
        <p14:creationId xmlns:p14="http://schemas.microsoft.com/office/powerpoint/2010/main" val="8976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707886"/>
          </a:xfrm>
          <a:prstGeom prst="rect">
            <a:avLst/>
          </a:prstGeom>
          <a:noFill/>
        </p:spPr>
        <p:txBody>
          <a:bodyPr wrap="square" rtlCol="0">
            <a:spAutoFit/>
          </a:bodyPr>
          <a:lstStyle/>
          <a:p>
            <a:pPr algn="ctr"/>
            <a:r>
              <a:rPr lang="en-US" sz="4000" b="1" dirty="0">
                <a:solidFill>
                  <a:schemeClr val="bg1"/>
                </a:solidFill>
                <a:cs typeface="Arial" panose="020B0604020202020204" pitchFamily="34" charset="0"/>
              </a:rPr>
              <a:t>Implications of </a:t>
            </a:r>
            <a:r>
              <a:rPr lang="en-US" sz="4000" b="1" dirty="0" smtClean="0">
                <a:solidFill>
                  <a:schemeClr val="bg1"/>
                </a:solidFill>
                <a:cs typeface="Arial" panose="020B0604020202020204" pitchFamily="34" charset="0"/>
              </a:rPr>
              <a:t>Proposed </a:t>
            </a:r>
            <a:r>
              <a:rPr lang="en-US" sz="4000" b="1" dirty="0">
                <a:solidFill>
                  <a:schemeClr val="bg1"/>
                </a:solidFill>
                <a:cs typeface="Arial" panose="020B0604020202020204" pitchFamily="34" charset="0"/>
              </a:rPr>
              <a:t>S</a:t>
            </a:r>
            <a:r>
              <a:rPr lang="en-US" sz="4000" b="1" dirty="0" smtClean="0">
                <a:solidFill>
                  <a:schemeClr val="bg1"/>
                </a:solidFill>
                <a:cs typeface="Arial" panose="020B0604020202020204" pitchFamily="34" charset="0"/>
              </a:rPr>
              <a:t>olution</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6" name="Rectangle 5"/>
          <p:cNvSpPr/>
          <p:nvPr/>
        </p:nvSpPr>
        <p:spPr>
          <a:xfrm>
            <a:off x="457200" y="1121420"/>
            <a:ext cx="8610600" cy="5170646"/>
          </a:xfrm>
          <a:prstGeom prst="rect">
            <a:avLst/>
          </a:prstGeom>
        </p:spPr>
        <p:txBody>
          <a:bodyPr wrap="square">
            <a:spAutoFit/>
          </a:bodyPr>
          <a:lstStyle/>
          <a:p>
            <a:pPr marL="514350" indent="-514350">
              <a:buFont typeface="+mj-lt"/>
              <a:buAutoNum type="arabicPeriod"/>
            </a:pPr>
            <a:r>
              <a:rPr lang="en-US" sz="3000" b="1" dirty="0">
                <a:solidFill>
                  <a:schemeClr val="tx2"/>
                </a:solidFill>
                <a:cs typeface="Arial" panose="020B0604020202020204" pitchFamily="34" charset="0"/>
              </a:rPr>
              <a:t>Above-average performing big-box properties (Class A) will receive the highest assessments</a:t>
            </a:r>
          </a:p>
          <a:p>
            <a:pPr marL="514350" indent="-514350">
              <a:buFont typeface="+mj-lt"/>
              <a:buAutoNum type="arabicPeriod"/>
            </a:pPr>
            <a:endParaRPr lang="en-US" sz="30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Average-performing big-box properties (Class B) will receive a mid-level assessment</a:t>
            </a:r>
          </a:p>
          <a:p>
            <a:pPr marL="514350" indent="-514350">
              <a:buFont typeface="+mj-lt"/>
              <a:buAutoNum type="arabicPeriod"/>
            </a:pPr>
            <a:endParaRPr lang="en-US" sz="3000" b="1" dirty="0">
              <a:solidFill>
                <a:schemeClr val="tx2"/>
              </a:solidFill>
              <a:cs typeface="Arial" panose="020B0604020202020204" pitchFamily="34" charset="0"/>
            </a:endParaRPr>
          </a:p>
          <a:p>
            <a:pPr marL="514350" indent="-514350">
              <a:buFont typeface="+mj-lt"/>
              <a:buAutoNum type="arabicPeriod"/>
            </a:pPr>
            <a:r>
              <a:rPr lang="en-US" sz="3000" b="1" dirty="0">
                <a:solidFill>
                  <a:schemeClr val="tx2"/>
                </a:solidFill>
                <a:cs typeface="Arial" panose="020B0604020202020204" pitchFamily="34" charset="0"/>
              </a:rPr>
              <a:t>Below-average performing big-box properties (Classes C and D) will receive the lowest assessments</a:t>
            </a:r>
          </a:p>
          <a:p>
            <a:pPr marL="514350" indent="-514350">
              <a:buFont typeface="+mj-lt"/>
              <a:buAutoNum type="arabicPeriod"/>
            </a:pPr>
            <a:endParaRPr lang="en-US" sz="3000" b="1" dirty="0">
              <a:solidFill>
                <a:schemeClr val="tx2"/>
              </a:solidFill>
              <a:cs typeface="Arial" panose="020B0604020202020204" pitchFamily="34" charset="0"/>
            </a:endParaRPr>
          </a:p>
          <a:p>
            <a:r>
              <a:rPr lang="en-US" sz="3000" b="1" dirty="0">
                <a:solidFill>
                  <a:schemeClr val="tx2"/>
                </a:solidFill>
                <a:cs typeface="Arial" panose="020B0604020202020204" pitchFamily="34" charset="0"/>
              </a:rPr>
              <a:t>Both sides will receive “half a loaf vs no loaf”!</a:t>
            </a:r>
          </a:p>
        </p:txBody>
      </p:sp>
      <p:sp>
        <p:nvSpPr>
          <p:cNvPr id="2" name="Slide Number Placeholder 1"/>
          <p:cNvSpPr>
            <a:spLocks noGrp="1"/>
          </p:cNvSpPr>
          <p:nvPr>
            <p:ph type="sldNum" sz="quarter" idx="12"/>
          </p:nvPr>
        </p:nvSpPr>
        <p:spPr/>
        <p:txBody>
          <a:bodyPr/>
          <a:lstStyle/>
          <a:p>
            <a:fld id="{B8F8BD3F-43DE-4E6F-8A8E-C4D8D465E29B}" type="slidenum">
              <a:rPr lang="en-US" smtClean="0"/>
              <a:t>51</a:t>
            </a:fld>
            <a:endParaRPr lang="en-US" dirty="0"/>
          </a:p>
        </p:txBody>
      </p:sp>
    </p:spTree>
    <p:extLst>
      <p:ext uri="{BB962C8B-B14F-4D97-AF65-F5344CB8AC3E}">
        <p14:creationId xmlns:p14="http://schemas.microsoft.com/office/powerpoint/2010/main" val="307305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3124200"/>
            <a:ext cx="4045033" cy="3170099"/>
          </a:xfrm>
          <a:prstGeom prst="rect">
            <a:avLst/>
          </a:prstGeom>
        </p:spPr>
        <p:txBody>
          <a:bodyPr wrap="square">
            <a:spAutoFit/>
          </a:bodyPr>
          <a:lstStyle/>
          <a:p>
            <a:endParaRPr lang="en-US" sz="2000" b="1" dirty="0">
              <a:solidFill>
                <a:srgbClr val="055C71"/>
              </a:solidFill>
              <a:cs typeface="Arial" panose="020B0604020202020204" pitchFamily="34" charset="0"/>
            </a:endParaRPr>
          </a:p>
          <a:p>
            <a:r>
              <a:rPr lang="en-US" sz="2000" b="1" dirty="0">
                <a:solidFill>
                  <a:srgbClr val="055C71"/>
                </a:solidFill>
                <a:cs typeface="Arial" panose="020B0604020202020204" pitchFamily="34" charset="0"/>
              </a:rPr>
              <a:t>Peter F. Korpacz, MAI, CRE, FRICS </a:t>
            </a:r>
          </a:p>
          <a:p>
            <a:r>
              <a:rPr lang="en-US" sz="2000" b="1" dirty="0">
                <a:solidFill>
                  <a:srgbClr val="055C71"/>
                </a:solidFill>
                <a:cs typeface="Arial" panose="020B0604020202020204" pitchFamily="34" charset="0"/>
              </a:rPr>
              <a:t>Founder &amp; President </a:t>
            </a:r>
            <a:br>
              <a:rPr lang="en-US" sz="2000" b="1" dirty="0">
                <a:solidFill>
                  <a:srgbClr val="055C71"/>
                </a:solidFill>
                <a:cs typeface="Arial" panose="020B0604020202020204" pitchFamily="34" charset="0"/>
              </a:rPr>
            </a:br>
            <a:r>
              <a:rPr lang="en-US" sz="2000" b="1" dirty="0">
                <a:solidFill>
                  <a:srgbClr val="055C71"/>
                </a:solidFill>
                <a:cs typeface="Arial" panose="020B0604020202020204" pitchFamily="34" charset="0"/>
              </a:rPr>
              <a:t>Kor</a:t>
            </a:r>
            <a:r>
              <a:rPr lang="en-US" sz="2000" b="1" i="1" dirty="0">
                <a:solidFill>
                  <a:srgbClr val="055C71"/>
                </a:solidFill>
                <a:cs typeface="Arial" panose="020B0604020202020204" pitchFamily="34" charset="0"/>
              </a:rPr>
              <a:t>p</a:t>
            </a:r>
            <a:r>
              <a:rPr lang="en-US" sz="2000" b="1" dirty="0">
                <a:solidFill>
                  <a:srgbClr val="055C71"/>
                </a:solidFill>
                <a:cs typeface="Arial" panose="020B0604020202020204" pitchFamily="34" charset="0"/>
              </a:rPr>
              <a:t>acz Realty Advisors, Inc. </a:t>
            </a:r>
          </a:p>
          <a:p>
            <a:r>
              <a:rPr lang="en-US" sz="2000" b="1" dirty="0">
                <a:solidFill>
                  <a:srgbClr val="055C71"/>
                </a:solidFill>
                <a:cs typeface="Arial" panose="020B0604020202020204" pitchFamily="34" charset="0"/>
              </a:rPr>
              <a:t>3121 Glen Abbey Drive</a:t>
            </a:r>
          </a:p>
          <a:p>
            <a:r>
              <a:rPr lang="en-US" sz="2000" b="1" dirty="0">
                <a:solidFill>
                  <a:srgbClr val="055C71"/>
                </a:solidFill>
                <a:cs typeface="Arial" panose="020B0604020202020204" pitchFamily="34" charset="0"/>
              </a:rPr>
              <a:t>Mount Airy, MD 21771</a:t>
            </a:r>
          </a:p>
          <a:p>
            <a:r>
              <a:rPr lang="en-US" sz="2000" b="1" dirty="0">
                <a:solidFill>
                  <a:srgbClr val="055C71"/>
                </a:solidFill>
                <a:cs typeface="Arial" panose="020B0604020202020204" pitchFamily="34" charset="0"/>
              </a:rPr>
              <a:t>301.829.3770 (phone)</a:t>
            </a:r>
          </a:p>
          <a:p>
            <a:r>
              <a:rPr lang="en-US" sz="2000" b="1" dirty="0">
                <a:solidFill>
                  <a:srgbClr val="055C71"/>
                </a:solidFill>
                <a:cs typeface="Arial" panose="020B0604020202020204" pitchFamily="34" charset="0"/>
              </a:rPr>
              <a:t>301.639.5694 (cell)</a:t>
            </a:r>
          </a:p>
          <a:p>
            <a:r>
              <a:rPr lang="en-US" sz="2000" b="1" dirty="0">
                <a:solidFill>
                  <a:srgbClr val="055C71"/>
                </a:solidFill>
                <a:cs typeface="Arial" panose="020B0604020202020204" pitchFamily="34" charset="0"/>
              </a:rPr>
              <a:t>pkorpacz@korpaczra.com</a:t>
            </a:r>
          </a:p>
          <a:p>
            <a:r>
              <a:rPr lang="en-US" sz="2000" b="1" dirty="0">
                <a:solidFill>
                  <a:srgbClr val="055C71"/>
                </a:solidFill>
                <a:cs typeface="Arial" panose="020B0604020202020204" pitchFamily="34" charset="0"/>
              </a:rPr>
              <a:t>www.korpaczra.com</a:t>
            </a:r>
          </a:p>
        </p:txBody>
      </p:sp>
      <p:sp>
        <p:nvSpPr>
          <p:cNvPr id="8" name="Title 1"/>
          <p:cNvSpPr txBox="1">
            <a:spLocks/>
          </p:cNvSpPr>
          <p:nvPr/>
        </p:nvSpPr>
        <p:spPr>
          <a:xfrm>
            <a:off x="152400" y="1219201"/>
            <a:ext cx="8915399" cy="2057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55C71"/>
                </a:solidFill>
              </a:rPr>
              <a:t>Big-Box Valuation Methodology…</a:t>
            </a:r>
          </a:p>
          <a:p>
            <a:r>
              <a:rPr lang="en-US" b="1" dirty="0">
                <a:solidFill>
                  <a:srgbClr val="055C71"/>
                </a:solidFill>
              </a:rPr>
              <a:t>Dark vs Operating</a:t>
            </a:r>
          </a:p>
        </p:txBody>
      </p:sp>
      <p:sp>
        <p:nvSpPr>
          <p:cNvPr id="2" name="Slide Number Placeholder 1"/>
          <p:cNvSpPr>
            <a:spLocks noGrp="1"/>
          </p:cNvSpPr>
          <p:nvPr>
            <p:ph type="sldNum" sz="quarter" idx="12"/>
          </p:nvPr>
        </p:nvSpPr>
        <p:spPr/>
        <p:txBody>
          <a:bodyPr/>
          <a:lstStyle/>
          <a:p>
            <a:fld id="{B8F8BD3F-43DE-4E6F-8A8E-C4D8D465E29B}" type="slidenum">
              <a:rPr lang="en-US" smtClean="0"/>
              <a:t>52</a:t>
            </a:fld>
            <a:endParaRPr lang="en-US" dirty="0"/>
          </a:p>
        </p:txBody>
      </p:sp>
    </p:spTree>
    <p:extLst>
      <p:ext uri="{BB962C8B-B14F-4D97-AF65-F5344CB8AC3E}">
        <p14:creationId xmlns:p14="http://schemas.microsoft.com/office/powerpoint/2010/main" val="128678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4723" y="76200"/>
            <a:ext cx="5410200" cy="707886"/>
          </a:xfrm>
          <a:prstGeom prst="rect">
            <a:avLst/>
          </a:prstGeom>
          <a:noFill/>
        </p:spPr>
        <p:txBody>
          <a:bodyPr wrap="square" rtlCol="0">
            <a:spAutoFit/>
          </a:bodyPr>
          <a:lstStyle/>
          <a:p>
            <a:r>
              <a:rPr lang="en-US" sz="4000" b="1" dirty="0">
                <a:solidFill>
                  <a:schemeClr val="bg1"/>
                </a:solidFill>
                <a:cs typeface="Arial" panose="020B0604020202020204" pitchFamily="34" charset="0"/>
              </a:rPr>
              <a:t>Dark </a:t>
            </a:r>
            <a:r>
              <a:rPr lang="en-US" sz="4000" b="1" dirty="0" smtClean="0">
                <a:solidFill>
                  <a:schemeClr val="bg1"/>
                </a:solidFill>
                <a:cs typeface="Arial" panose="020B0604020202020204" pitchFamily="34" charset="0"/>
              </a:rPr>
              <a:t>Store </a:t>
            </a:r>
            <a:r>
              <a:rPr lang="en-US" sz="4000" b="1" dirty="0">
                <a:solidFill>
                  <a:schemeClr val="bg1"/>
                </a:solidFill>
                <a:cs typeface="Arial" panose="020B0604020202020204" pitchFamily="34" charset="0"/>
              </a:rPr>
              <a:t>T</a:t>
            </a:r>
            <a:r>
              <a:rPr lang="en-US" sz="4000" b="1" dirty="0" smtClean="0">
                <a:solidFill>
                  <a:schemeClr val="bg1"/>
                </a:solidFill>
                <a:cs typeface="Arial" panose="020B0604020202020204" pitchFamily="34" charset="0"/>
              </a:rPr>
              <a:t>heory </a:t>
            </a:r>
            <a:r>
              <a:rPr lang="en-US" sz="4000" b="1" dirty="0">
                <a:solidFill>
                  <a:schemeClr val="bg1"/>
                </a:solidFill>
                <a:cs typeface="Arial" panose="020B0604020202020204" pitchFamily="34" charset="0"/>
              </a:rPr>
              <a:t>F</a:t>
            </a:r>
            <a:r>
              <a:rPr lang="en-US" sz="4000" b="1" dirty="0" smtClean="0">
                <a:solidFill>
                  <a:schemeClr val="bg1"/>
                </a:solidFill>
                <a:cs typeface="Arial" panose="020B0604020202020204" pitchFamily="34" charset="0"/>
              </a:rPr>
              <a:t>acts </a:t>
            </a:r>
            <a:endParaRPr lang="en-US" sz="32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304800" y="556206"/>
            <a:ext cx="8512846" cy="6093976"/>
          </a:xfrm>
          <a:prstGeom prst="rect">
            <a:avLst/>
          </a:prstGeom>
          <a:noFill/>
        </p:spPr>
        <p:txBody>
          <a:bodyPr wrap="square" rtlCol="0">
            <a:spAutoFit/>
          </a:bodyPr>
          <a:lstStyle/>
          <a:p>
            <a:pPr marL="457200" indent="-457200">
              <a:buFont typeface="Arial" charset="0"/>
              <a:buChar char="•"/>
            </a:pPr>
            <a:endParaRPr lang="en-US" sz="2600" b="1" dirty="0">
              <a:solidFill>
                <a:schemeClr val="tx2"/>
              </a:solidFill>
            </a:endParaRPr>
          </a:p>
          <a:p>
            <a:pPr marL="457200" indent="-457200">
              <a:buFont typeface="Arial" charset="0"/>
              <a:buChar char="•"/>
            </a:pPr>
            <a:r>
              <a:rPr lang="en-US" sz="2600" b="1" dirty="0">
                <a:solidFill>
                  <a:schemeClr val="tx2"/>
                </a:solidFill>
              </a:rPr>
              <a:t>They provide reasonable comps for similar unoccupied or soon to be vacant properties.</a:t>
            </a:r>
          </a:p>
          <a:p>
            <a:pPr marL="457200" indent="-457200">
              <a:buFont typeface="Arial" charset="0"/>
              <a:buChar char="•"/>
            </a:pPr>
            <a:endParaRPr lang="en-US" sz="2600" b="1" dirty="0">
              <a:solidFill>
                <a:schemeClr val="tx2"/>
              </a:solidFill>
            </a:endParaRPr>
          </a:p>
          <a:p>
            <a:pPr marL="457200" indent="-457200">
              <a:buFont typeface="Arial" charset="0"/>
              <a:buChar char="•"/>
            </a:pPr>
            <a:r>
              <a:rPr lang="en-US" sz="2600" b="1" dirty="0">
                <a:solidFill>
                  <a:schemeClr val="tx2"/>
                </a:solidFill>
              </a:rPr>
              <a:t>Dark store sales usually reflect poorly performing locations.</a:t>
            </a:r>
          </a:p>
          <a:p>
            <a:pPr marL="457200" indent="-457200">
              <a:buFont typeface="Arial" charset="0"/>
              <a:buChar char="•"/>
            </a:pPr>
            <a:endParaRPr lang="en-US" sz="2600" b="1" dirty="0">
              <a:solidFill>
                <a:schemeClr val="tx2"/>
              </a:solidFill>
            </a:endParaRPr>
          </a:p>
          <a:p>
            <a:pPr marL="457200" indent="-457200">
              <a:buFont typeface="Arial" charset="0"/>
              <a:buChar char="•"/>
            </a:pPr>
            <a:r>
              <a:rPr lang="en-US" sz="2600" b="1" dirty="0">
                <a:solidFill>
                  <a:schemeClr val="tx2"/>
                </a:solidFill>
              </a:rPr>
              <a:t>The debate centers on whether a dark store sale</a:t>
            </a:r>
          </a:p>
          <a:p>
            <a:pPr marL="457200" indent="-457200">
              <a:buFont typeface="Arial" charset="0"/>
              <a:buChar char="•"/>
            </a:pPr>
            <a:endParaRPr lang="en-US" sz="2600" b="1" dirty="0">
              <a:solidFill>
                <a:schemeClr val="tx2"/>
              </a:solidFill>
            </a:endParaRPr>
          </a:p>
          <a:p>
            <a:pPr marL="914400" lvl="1" indent="-457200">
              <a:buFont typeface="Wingdings" charset="2"/>
              <a:buChar char="Ø"/>
            </a:pPr>
            <a:r>
              <a:rPr lang="en-US" sz="2600" b="1" dirty="0">
                <a:solidFill>
                  <a:schemeClr val="tx2"/>
                </a:solidFill>
              </a:rPr>
              <a:t>Reflects the same highest and best use of a seemingly successful operating store, and</a:t>
            </a:r>
          </a:p>
          <a:p>
            <a:pPr marL="914400" lvl="1" indent="-457200">
              <a:buFont typeface="Wingdings" charset="2"/>
              <a:buChar char="Ø"/>
            </a:pPr>
            <a:endParaRPr lang="en-US" sz="2600" b="1" dirty="0">
              <a:solidFill>
                <a:schemeClr val="tx2"/>
              </a:solidFill>
            </a:endParaRPr>
          </a:p>
          <a:p>
            <a:pPr marL="914400" lvl="1" indent="-457200">
              <a:buFont typeface="Wingdings" charset="2"/>
              <a:buChar char="Ø"/>
            </a:pPr>
            <a:r>
              <a:rPr lang="en-US" sz="2600" b="1" dirty="0">
                <a:solidFill>
                  <a:schemeClr val="tx2"/>
                </a:solidFill>
              </a:rPr>
              <a:t>Can be used to value a property occupied by a seemingly successful operating store</a:t>
            </a:r>
          </a:p>
          <a:p>
            <a:pPr marL="457200" indent="-457200">
              <a:buFont typeface="Arial" charset="0"/>
              <a:buChar char="•"/>
            </a:pPr>
            <a:endParaRPr lang="en-US" sz="2600" b="1" dirty="0">
              <a:solidFill>
                <a:schemeClr val="tx2"/>
              </a:solidFill>
            </a:endParaRPr>
          </a:p>
        </p:txBody>
      </p:sp>
      <p:sp>
        <p:nvSpPr>
          <p:cNvPr id="2" name="Slide Number Placeholder 1"/>
          <p:cNvSpPr>
            <a:spLocks noGrp="1"/>
          </p:cNvSpPr>
          <p:nvPr>
            <p:ph type="sldNum" sz="quarter" idx="12"/>
          </p:nvPr>
        </p:nvSpPr>
        <p:spPr/>
        <p:txBody>
          <a:bodyPr/>
          <a:lstStyle/>
          <a:p>
            <a:fld id="{B8F8BD3F-43DE-4E6F-8A8E-C4D8D465E29B}" type="slidenum">
              <a:rPr lang="en-US" smtClean="0"/>
              <a:t>6</a:t>
            </a:fld>
            <a:endParaRPr lang="en-US" dirty="0"/>
          </a:p>
        </p:txBody>
      </p:sp>
    </p:spTree>
    <p:extLst>
      <p:ext uri="{BB962C8B-B14F-4D97-AF65-F5344CB8AC3E}">
        <p14:creationId xmlns:p14="http://schemas.microsoft.com/office/powerpoint/2010/main" val="15364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1535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Value</a:t>
            </a:r>
            <a:r>
              <a:rPr lang="en-US" sz="3600" b="1" dirty="0" smtClean="0">
                <a:solidFill>
                  <a:schemeClr val="bg1"/>
                </a:solidFill>
                <a:cs typeface="Arial" panose="020B0604020202020204" pitchFamily="34" charset="0"/>
              </a:rPr>
              <a:t>-</a:t>
            </a:r>
            <a:r>
              <a:rPr lang="en-US" sz="4000" b="1" dirty="0" smtClean="0">
                <a:solidFill>
                  <a:schemeClr val="bg1"/>
                </a:solidFill>
                <a:cs typeface="Arial" panose="020B0604020202020204" pitchFamily="34" charset="0"/>
              </a:rPr>
              <a:t>in</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se Argument</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742787" y="2321747"/>
            <a:ext cx="7639376" cy="1569660"/>
          </a:xfrm>
          <a:prstGeom prst="rect">
            <a:avLst/>
          </a:prstGeom>
          <a:noFill/>
        </p:spPr>
        <p:txBody>
          <a:bodyPr wrap="square" rtlCol="0">
            <a:spAutoFit/>
          </a:bodyPr>
          <a:lstStyle/>
          <a:p>
            <a:r>
              <a:rPr lang="en-US" sz="3200" b="1" dirty="0">
                <a:solidFill>
                  <a:schemeClr val="tx2"/>
                </a:solidFill>
              </a:rPr>
              <a:t>Considering the business success of an operating store results in value</a:t>
            </a:r>
            <a:r>
              <a:rPr lang="en-US" sz="2800" b="1" dirty="0">
                <a:solidFill>
                  <a:schemeClr val="tx2"/>
                </a:solidFill>
              </a:rPr>
              <a:t>-</a:t>
            </a:r>
            <a:r>
              <a:rPr lang="en-US" sz="3200" b="1" dirty="0">
                <a:solidFill>
                  <a:schemeClr val="tx2"/>
                </a:solidFill>
              </a:rPr>
              <a:t>in</a:t>
            </a:r>
            <a:r>
              <a:rPr lang="en-US" sz="2800" b="1" dirty="0">
                <a:solidFill>
                  <a:schemeClr val="tx2"/>
                </a:solidFill>
              </a:rPr>
              <a:t>-</a:t>
            </a:r>
            <a:r>
              <a:rPr lang="en-US" sz="3200" b="1" dirty="0">
                <a:solidFill>
                  <a:schemeClr val="tx2"/>
                </a:solidFill>
              </a:rPr>
              <a:t>use, not value</a:t>
            </a:r>
            <a:r>
              <a:rPr lang="en-US" sz="2800" b="1" dirty="0">
                <a:solidFill>
                  <a:schemeClr val="tx2"/>
                </a:solidFill>
              </a:rPr>
              <a:t>-</a:t>
            </a:r>
            <a:r>
              <a:rPr lang="en-US" sz="3200" b="1" dirty="0">
                <a:solidFill>
                  <a:schemeClr val="tx2"/>
                </a:solidFill>
              </a:rPr>
              <a:t>in</a:t>
            </a:r>
            <a:r>
              <a:rPr lang="en-US" sz="2800" b="1" dirty="0">
                <a:solidFill>
                  <a:schemeClr val="tx2"/>
                </a:solidFill>
              </a:rPr>
              <a:t>-</a:t>
            </a:r>
            <a:r>
              <a:rPr lang="en-US" sz="3200" b="1" dirty="0">
                <a:solidFill>
                  <a:schemeClr val="tx2"/>
                </a:solidFill>
              </a:rPr>
              <a:t>exchange</a:t>
            </a:r>
          </a:p>
        </p:txBody>
      </p:sp>
      <p:sp>
        <p:nvSpPr>
          <p:cNvPr id="2" name="Slide Number Placeholder 1"/>
          <p:cNvSpPr>
            <a:spLocks noGrp="1"/>
          </p:cNvSpPr>
          <p:nvPr>
            <p:ph type="sldNum" sz="quarter" idx="12"/>
          </p:nvPr>
        </p:nvSpPr>
        <p:spPr/>
        <p:txBody>
          <a:bodyPr/>
          <a:lstStyle/>
          <a:p>
            <a:fld id="{B8F8BD3F-43DE-4E6F-8A8E-C4D8D465E29B}" type="slidenum">
              <a:rPr lang="en-US" smtClean="0"/>
              <a:t>7</a:t>
            </a:fld>
            <a:endParaRPr lang="en-US" dirty="0"/>
          </a:p>
        </p:txBody>
      </p:sp>
    </p:spTree>
    <p:extLst>
      <p:ext uri="{BB962C8B-B14F-4D97-AF65-F5344CB8AC3E}">
        <p14:creationId xmlns:p14="http://schemas.microsoft.com/office/powerpoint/2010/main" val="186833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1535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Value</a:t>
            </a:r>
            <a:r>
              <a:rPr lang="en-US" sz="3600" b="1" dirty="0" smtClean="0">
                <a:solidFill>
                  <a:schemeClr val="bg1"/>
                </a:solidFill>
                <a:cs typeface="Arial" panose="020B0604020202020204" pitchFamily="34" charset="0"/>
              </a:rPr>
              <a:t>-</a:t>
            </a:r>
            <a:r>
              <a:rPr lang="en-US" sz="4000" b="1" dirty="0" smtClean="0">
                <a:solidFill>
                  <a:schemeClr val="bg1"/>
                </a:solidFill>
                <a:cs typeface="Arial" panose="020B0604020202020204" pitchFamily="34" charset="0"/>
              </a:rPr>
              <a:t>in</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se Facts</a:t>
            </a:r>
            <a:endParaRPr lang="en-US" sz="4000" b="1" dirty="0">
              <a:solidFill>
                <a:schemeClr val="bg1"/>
              </a:solidFill>
              <a:cs typeface="Arial" panose="020B0604020202020204" pitchFamily="34" charset="0"/>
            </a:endParaRP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609600" y="1605206"/>
            <a:ext cx="8208046"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tx2"/>
                </a:solidFill>
              </a:rPr>
              <a:t>Considering the retail sales performance of the existing tenant is useful in understanding demand at that location for that </a:t>
            </a:r>
            <a:r>
              <a:rPr lang="en-US" sz="2800" b="1" u="sng" dirty="0">
                <a:solidFill>
                  <a:schemeClr val="tx2"/>
                </a:solidFill>
              </a:rPr>
              <a:t>type</a:t>
            </a:r>
            <a:r>
              <a:rPr lang="en-US" sz="2800" b="1" dirty="0">
                <a:solidFill>
                  <a:schemeClr val="tx2"/>
                </a:solidFill>
              </a:rPr>
              <a:t> of big-box use.</a:t>
            </a:r>
          </a:p>
          <a:p>
            <a:pPr marL="457200" indent="-457200">
              <a:buFont typeface="Arial" panose="020B0604020202020204" pitchFamily="34" charset="0"/>
              <a:buChar char="•"/>
            </a:pPr>
            <a:endParaRPr lang="en-US" sz="2800" b="1" dirty="0">
              <a:solidFill>
                <a:schemeClr val="tx2"/>
              </a:solidFill>
            </a:endParaRPr>
          </a:p>
          <a:p>
            <a:pPr marL="457200" indent="-457200">
              <a:buFont typeface="Arial" panose="020B0604020202020204" pitchFamily="34" charset="0"/>
              <a:buChar char="•"/>
            </a:pPr>
            <a:r>
              <a:rPr lang="en-US" sz="2800" b="1" dirty="0">
                <a:solidFill>
                  <a:schemeClr val="tx2"/>
                </a:solidFill>
              </a:rPr>
              <a:t>The retail sales should not be used to develop a market rent estimate employing a percentage rent calculation.  That would be value-in-use.</a:t>
            </a:r>
          </a:p>
          <a:p>
            <a:pPr marL="457200" indent="-457200">
              <a:buFont typeface="Arial" panose="020B0604020202020204" pitchFamily="34" charset="0"/>
              <a:buChar char="•"/>
            </a:pPr>
            <a:endParaRPr lang="en-US" sz="2800" b="1" dirty="0">
              <a:solidFill>
                <a:schemeClr val="tx2"/>
              </a:solidFill>
            </a:endParaRPr>
          </a:p>
        </p:txBody>
      </p:sp>
      <p:sp>
        <p:nvSpPr>
          <p:cNvPr id="2" name="Slide Number Placeholder 1"/>
          <p:cNvSpPr>
            <a:spLocks noGrp="1"/>
          </p:cNvSpPr>
          <p:nvPr>
            <p:ph type="sldNum" sz="quarter" idx="12"/>
          </p:nvPr>
        </p:nvSpPr>
        <p:spPr/>
        <p:txBody>
          <a:bodyPr/>
          <a:lstStyle/>
          <a:p>
            <a:fld id="{B8F8BD3F-43DE-4E6F-8A8E-C4D8D465E29B}" type="slidenum">
              <a:rPr lang="en-US" smtClean="0"/>
              <a:t>8</a:t>
            </a:fld>
            <a:endParaRPr lang="en-US" dirty="0"/>
          </a:p>
        </p:txBody>
      </p:sp>
    </p:spTree>
    <p:extLst>
      <p:ext uri="{BB962C8B-B14F-4D97-AF65-F5344CB8AC3E}">
        <p14:creationId xmlns:p14="http://schemas.microsoft.com/office/powerpoint/2010/main" val="2774948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763000" cy="707886"/>
          </a:xfrm>
          <a:prstGeom prst="rect">
            <a:avLst/>
          </a:prstGeom>
          <a:noFill/>
        </p:spPr>
        <p:txBody>
          <a:bodyPr wrap="square" rtlCol="0">
            <a:spAutoFit/>
          </a:bodyPr>
          <a:lstStyle/>
          <a:p>
            <a:pPr algn="ctr"/>
            <a:r>
              <a:rPr lang="en-US" sz="4000" b="1" dirty="0" smtClean="0">
                <a:solidFill>
                  <a:schemeClr val="bg1"/>
                </a:solidFill>
                <a:cs typeface="Arial" panose="020B0604020202020204" pitchFamily="34" charset="0"/>
              </a:rPr>
              <a:t>Value</a:t>
            </a:r>
            <a:r>
              <a:rPr lang="en-US" sz="3600" b="1" dirty="0" smtClean="0">
                <a:solidFill>
                  <a:schemeClr val="bg1"/>
                </a:solidFill>
                <a:cs typeface="Arial" panose="020B0604020202020204" pitchFamily="34" charset="0"/>
              </a:rPr>
              <a:t>-</a:t>
            </a:r>
            <a:r>
              <a:rPr lang="en-US" sz="4000" b="1" dirty="0" smtClean="0">
                <a:solidFill>
                  <a:schemeClr val="bg1"/>
                </a:solidFill>
                <a:cs typeface="Arial" panose="020B0604020202020204" pitchFamily="34" charset="0"/>
              </a:rPr>
              <a:t>in</a:t>
            </a:r>
            <a:r>
              <a:rPr lang="en-US" sz="3600" b="1" dirty="0" smtClean="0">
                <a:solidFill>
                  <a:schemeClr val="bg1"/>
                </a:solidFill>
                <a:cs typeface="Arial" panose="020B0604020202020204" pitchFamily="34" charset="0"/>
              </a:rPr>
              <a:t>-</a:t>
            </a:r>
            <a:r>
              <a:rPr lang="en-US" sz="4000" b="1" dirty="0">
                <a:solidFill>
                  <a:schemeClr val="bg1"/>
                </a:solidFill>
                <a:cs typeface="Arial" panose="020B0604020202020204" pitchFamily="34" charset="0"/>
              </a:rPr>
              <a:t>U</a:t>
            </a:r>
            <a:r>
              <a:rPr lang="en-US" sz="4000" b="1" dirty="0" smtClean="0">
                <a:solidFill>
                  <a:schemeClr val="bg1"/>
                </a:solidFill>
                <a:cs typeface="Arial" panose="020B0604020202020204" pitchFamily="34" charset="0"/>
              </a:rPr>
              <a:t>se Facts </a:t>
            </a:r>
            <a:r>
              <a:rPr lang="en-US" sz="3200" b="1" dirty="0">
                <a:solidFill>
                  <a:schemeClr val="bg1"/>
                </a:solidFill>
                <a:cs typeface="Arial" panose="020B0604020202020204" pitchFamily="34" charset="0"/>
              </a:rPr>
              <a:t>(cont’d)</a:t>
            </a:r>
          </a:p>
        </p:txBody>
      </p:sp>
      <p:sp>
        <p:nvSpPr>
          <p:cNvPr id="5" name="TextBox 4"/>
          <p:cNvSpPr txBox="1"/>
          <p:nvPr/>
        </p:nvSpPr>
        <p:spPr>
          <a:xfrm>
            <a:off x="3352800" y="6629400"/>
            <a:ext cx="3276600" cy="307777"/>
          </a:xfrm>
          <a:prstGeom prst="rect">
            <a:avLst/>
          </a:prstGeom>
          <a:noFill/>
        </p:spPr>
        <p:txBody>
          <a:bodyPr wrap="square" rtlCol="0">
            <a:spAutoFit/>
          </a:bodyPr>
          <a:lstStyle/>
          <a:p>
            <a:r>
              <a:rPr lang="en-US" sz="1400" dirty="0"/>
              <a:t>Kor</a:t>
            </a:r>
            <a:r>
              <a:rPr lang="en-US" sz="1400" i="1" dirty="0"/>
              <a:t>p</a:t>
            </a:r>
            <a:r>
              <a:rPr lang="en-US" sz="1400" dirty="0"/>
              <a:t>acz Realty Advisors, Inc.</a:t>
            </a:r>
          </a:p>
        </p:txBody>
      </p:sp>
      <p:sp>
        <p:nvSpPr>
          <p:cNvPr id="3" name="TextBox 2"/>
          <p:cNvSpPr txBox="1"/>
          <p:nvPr/>
        </p:nvSpPr>
        <p:spPr>
          <a:xfrm>
            <a:off x="304800" y="1371600"/>
            <a:ext cx="8077200" cy="4401205"/>
          </a:xfrm>
          <a:prstGeom prst="rect">
            <a:avLst/>
          </a:prstGeom>
          <a:noFill/>
        </p:spPr>
        <p:txBody>
          <a:bodyPr wrap="square" rtlCol="0">
            <a:spAutoFit/>
          </a:bodyPr>
          <a:lstStyle/>
          <a:p>
            <a:pPr marL="457200" indent="-457200">
              <a:buFont typeface="Arial" charset="0"/>
              <a:buChar char="•"/>
            </a:pPr>
            <a:r>
              <a:rPr lang="en-US" sz="2800" b="1" dirty="0">
                <a:solidFill>
                  <a:schemeClr val="tx2"/>
                </a:solidFill>
              </a:rPr>
              <a:t>Value</a:t>
            </a:r>
            <a:r>
              <a:rPr lang="en-US" sz="2400" b="1" dirty="0">
                <a:solidFill>
                  <a:schemeClr val="tx2"/>
                </a:solidFill>
              </a:rPr>
              <a:t>-</a:t>
            </a:r>
            <a:r>
              <a:rPr lang="en-US" sz="2800" b="1" dirty="0">
                <a:solidFill>
                  <a:schemeClr val="tx2"/>
                </a:solidFill>
              </a:rPr>
              <a:t>in</a:t>
            </a:r>
            <a:r>
              <a:rPr lang="en-US" sz="2400" b="1" dirty="0">
                <a:solidFill>
                  <a:schemeClr val="tx2"/>
                </a:solidFill>
              </a:rPr>
              <a:t>-</a:t>
            </a:r>
            <a:r>
              <a:rPr lang="en-US" sz="2800" b="1" dirty="0">
                <a:solidFill>
                  <a:schemeClr val="tx2"/>
                </a:solidFill>
              </a:rPr>
              <a:t>use is not always different from value</a:t>
            </a:r>
            <a:r>
              <a:rPr lang="en-US" sz="2400" b="1" dirty="0">
                <a:solidFill>
                  <a:schemeClr val="tx2"/>
                </a:solidFill>
              </a:rPr>
              <a:t>-</a:t>
            </a:r>
            <a:r>
              <a:rPr lang="en-US" sz="2800" b="1" dirty="0">
                <a:solidFill>
                  <a:schemeClr val="tx2"/>
                </a:solidFill>
              </a:rPr>
              <a:t>in</a:t>
            </a:r>
            <a:r>
              <a:rPr lang="en-US" sz="2400" b="1" dirty="0">
                <a:solidFill>
                  <a:schemeClr val="tx2"/>
                </a:solidFill>
              </a:rPr>
              <a:t>-</a:t>
            </a:r>
            <a:r>
              <a:rPr lang="en-US" sz="2800" b="1" dirty="0">
                <a:solidFill>
                  <a:schemeClr val="tx2"/>
                </a:solidFill>
              </a:rPr>
              <a:t>exchange.</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Use value and exchange value at market rent are only different when the current use is not the highest and best use.</a:t>
            </a:r>
          </a:p>
          <a:p>
            <a:pPr marL="457200" indent="-457200">
              <a:buFont typeface="Arial" charset="0"/>
              <a:buChar char="•"/>
            </a:pPr>
            <a:endParaRPr lang="en-US" sz="2800" b="1" dirty="0">
              <a:solidFill>
                <a:schemeClr val="tx2"/>
              </a:solidFill>
            </a:endParaRPr>
          </a:p>
          <a:p>
            <a:pPr marL="457200" indent="-457200">
              <a:buFont typeface="Arial" charset="0"/>
              <a:buChar char="•"/>
            </a:pPr>
            <a:r>
              <a:rPr lang="en-US" sz="2800" b="1" dirty="0">
                <a:solidFill>
                  <a:schemeClr val="tx2"/>
                </a:solidFill>
              </a:rPr>
              <a:t>When the appraiser concludes the current use is the highest and best </a:t>
            </a:r>
            <a:r>
              <a:rPr lang="en-US" sz="2800" b="1" u="sng" dirty="0">
                <a:solidFill>
                  <a:schemeClr val="tx2"/>
                </a:solidFill>
              </a:rPr>
              <a:t>use</a:t>
            </a:r>
            <a:r>
              <a:rPr lang="en-US" sz="2800" b="1" dirty="0">
                <a:solidFill>
                  <a:schemeClr val="tx2"/>
                </a:solidFill>
              </a:rPr>
              <a:t> (</a:t>
            </a:r>
            <a:r>
              <a:rPr lang="en-US" sz="2800" b="1" u="sng" dirty="0">
                <a:solidFill>
                  <a:schemeClr val="tx2"/>
                </a:solidFill>
              </a:rPr>
              <a:t>not the specific user</a:t>
            </a:r>
            <a:r>
              <a:rPr lang="en-US" sz="2800" b="1" dirty="0">
                <a:solidFill>
                  <a:schemeClr val="tx2"/>
                </a:solidFill>
              </a:rPr>
              <a:t>), the use and exchange values are the same.</a:t>
            </a:r>
          </a:p>
        </p:txBody>
      </p:sp>
      <p:sp>
        <p:nvSpPr>
          <p:cNvPr id="2" name="Slide Number Placeholder 1"/>
          <p:cNvSpPr>
            <a:spLocks noGrp="1"/>
          </p:cNvSpPr>
          <p:nvPr>
            <p:ph type="sldNum" sz="quarter" idx="12"/>
          </p:nvPr>
        </p:nvSpPr>
        <p:spPr/>
        <p:txBody>
          <a:bodyPr/>
          <a:lstStyle/>
          <a:p>
            <a:fld id="{B8F8BD3F-43DE-4E6F-8A8E-C4D8D465E29B}" type="slidenum">
              <a:rPr lang="en-US" smtClean="0"/>
              <a:t>9</a:t>
            </a:fld>
            <a:endParaRPr lang="en-US" dirty="0"/>
          </a:p>
        </p:txBody>
      </p:sp>
    </p:spTree>
    <p:extLst>
      <p:ext uri="{BB962C8B-B14F-4D97-AF65-F5344CB8AC3E}">
        <p14:creationId xmlns:p14="http://schemas.microsoft.com/office/powerpoint/2010/main" val="167341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5">
      <a:dk1>
        <a:sysClr val="windowText" lastClr="000000"/>
      </a:dk1>
      <a:lt1>
        <a:sysClr val="window" lastClr="FFFFFF"/>
      </a:lt1>
      <a:dk2>
        <a:srgbClr val="2F5897"/>
      </a:dk2>
      <a:lt2>
        <a:srgbClr val="E4E9EF"/>
      </a:lt2>
      <a:accent1>
        <a:srgbClr val="6076B4"/>
      </a:accent1>
      <a:accent2>
        <a:srgbClr val="800000"/>
      </a:accent2>
      <a:accent3>
        <a:srgbClr val="FF0000"/>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19337</TotalTime>
  <Words>2943</Words>
  <Application>Microsoft Office PowerPoint</Application>
  <PresentationFormat>On-screen Show (4:3)</PresentationFormat>
  <Paragraphs>500</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 vs. Market Rents Concept</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Sydney Zelinka</cp:lastModifiedBy>
  <cp:revision>335</cp:revision>
  <cp:lastPrinted>2016-08-26T18:16:07Z</cp:lastPrinted>
  <dcterms:created xsi:type="dcterms:W3CDTF">2013-04-22T17:15:40Z</dcterms:created>
  <dcterms:modified xsi:type="dcterms:W3CDTF">2016-08-30T17:17:08Z</dcterms:modified>
</cp:coreProperties>
</file>